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sldIdLst>
    <p:sldId id="256" r:id="rId2"/>
    <p:sldId id="257" r:id="rId3"/>
    <p:sldId id="271" r:id="rId4"/>
    <p:sldId id="273" r:id="rId5"/>
    <p:sldId id="274" r:id="rId6"/>
    <p:sldId id="275" r:id="rId7"/>
    <p:sldId id="276" r:id="rId8"/>
    <p:sldId id="287" r:id="rId9"/>
    <p:sldId id="292" r:id="rId10"/>
    <p:sldId id="295" r:id="rId11"/>
    <p:sldId id="282" r:id="rId12"/>
    <p:sldId id="284" r:id="rId13"/>
    <p:sldId id="283" r:id="rId14"/>
    <p:sldId id="294" r:id="rId15"/>
    <p:sldId id="296" r:id="rId16"/>
    <p:sldId id="290" r:id="rId17"/>
    <p:sldId id="285" r:id="rId18"/>
    <p:sldId id="269" r:id="rId19"/>
    <p:sldId id="270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5" userDrawn="1">
          <p15:clr>
            <a:srgbClr val="A4A3A4"/>
          </p15:clr>
        </p15:guide>
        <p15:guide id="1" pos="28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Objects="1">
      <p:cViewPr>
        <p:scale>
          <a:sx n="66" d="100"/>
          <a:sy n="66" d="100"/>
        </p:scale>
        <p:origin x="62" y="-322"/>
      </p:cViewPr>
      <p:guideLst>
        <p:guide orient="horz" pos="2155"/>
        <p:guide pos="28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17/08/2023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274955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17/08/2023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955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955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17/08/2023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274955"/>
            <a:ext cx="8229600" cy="4526280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17/08/2023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630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630" y="2907030"/>
            <a:ext cx="7772400" cy="149987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17/08/2023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628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628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17/08/2023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430"/>
            <a:ext cx="4040505" cy="63944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505" cy="395160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430"/>
            <a:ext cx="4041775" cy="63944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60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17/08/2023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17/08/2023</a:t>
            </a:fld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17/08/2023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63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43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630" cy="4691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17/08/2023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05" y="4800600"/>
            <a:ext cx="5486400" cy="56705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05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05" y="5367655"/>
            <a:ext cx="5486400" cy="8045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17/08/2023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17/08/2023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1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71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3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8200" y="974725"/>
            <a:ext cx="16633825" cy="53975"/>
            <a:chOff x="838200" y="974725"/>
            <a:chExt cx="16633825" cy="53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974725"/>
              <a:ext cx="16634460" cy="56515"/>
            </a:xfrm>
            <a:prstGeom prst="rect">
              <a:avLst/>
            </a:prstGeom>
            <a:noFill/>
          </p:spPr>
        </p:pic>
      </p:grpSp>
      <p:grpSp>
        <p:nvGrpSpPr>
          <p:cNvPr id="1002" name="그룹 1002"/>
          <p:cNvGrpSpPr/>
          <p:nvPr/>
        </p:nvGrpSpPr>
        <p:grpSpPr>
          <a:xfrm>
            <a:off x="826135" y="9777730"/>
            <a:ext cx="16633825" cy="53975"/>
            <a:chOff x="826135" y="9777730"/>
            <a:chExt cx="16633825" cy="539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6135" y="9777730"/>
              <a:ext cx="16634460" cy="56515"/>
            </a:xfrm>
            <a:prstGeom prst="rect">
              <a:avLst/>
            </a:prstGeom>
            <a:noFill/>
          </p:spPr>
        </p:pic>
      </p:grpSp>
      <p:sp>
        <p:nvSpPr>
          <p:cNvPr id="8" name="Object 8"/>
          <p:cNvSpPr txBox="1">
            <a:spLocks/>
          </p:cNvSpPr>
          <p:nvPr/>
        </p:nvSpPr>
        <p:spPr>
          <a:xfrm>
            <a:off x="762000" y="2145665"/>
            <a:ext cx="11146155" cy="30143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9500" b="1" dirty="0" err="1">
                <a:solidFill>
                  <a:srgbClr val="24370F"/>
                </a:solidFill>
                <a:latin typeface="HCR Dotum" charset="0"/>
                <a:cs typeface="HCR Dotum" charset="0"/>
              </a:rPr>
              <a:t>머신러닝을</a:t>
            </a:r>
            <a:r>
              <a:rPr lang="en-US" sz="9500" b="1" dirty="0">
                <a:solidFill>
                  <a:srgbClr val="24370F"/>
                </a:solidFill>
                <a:latin typeface="HCR Dotum" charset="0"/>
                <a:cs typeface="HCR Dotum" charset="0"/>
              </a:rPr>
              <a:t> </a:t>
            </a:r>
            <a:r>
              <a:rPr lang="en-US" sz="9500" b="1" dirty="0" err="1">
                <a:solidFill>
                  <a:srgbClr val="24370F"/>
                </a:solidFill>
                <a:latin typeface="HCR Dotum" charset="0"/>
                <a:cs typeface="HCR Dotum" charset="0"/>
              </a:rPr>
              <a:t>활용한</a:t>
            </a:r>
            <a:r>
              <a:rPr lang="en-US" sz="9500" b="1" dirty="0">
                <a:solidFill>
                  <a:srgbClr val="24370F"/>
                </a:solidFill>
                <a:latin typeface="HCR Dotum" charset="0"/>
                <a:cs typeface="HCR Dotum" charset="0"/>
              </a:rPr>
              <a:t> </a:t>
            </a:r>
            <a:endParaRPr lang="ko-KR" altLang="en-US" sz="9500" b="1" dirty="0">
              <a:solidFill>
                <a:srgbClr val="24370F"/>
              </a:solidFill>
              <a:latin typeface="HCR Dotum" charset="0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en-US" sz="9500" b="1" dirty="0" err="1">
                <a:solidFill>
                  <a:srgbClr val="24370F"/>
                </a:solidFill>
                <a:latin typeface="HCR Dotum" charset="0"/>
                <a:cs typeface="HCR Dotum" charset="0"/>
              </a:rPr>
              <a:t>스타트업</a:t>
            </a:r>
            <a:r>
              <a:rPr lang="en-US" sz="9500" b="1" dirty="0">
                <a:solidFill>
                  <a:srgbClr val="24370F"/>
                </a:solidFill>
                <a:latin typeface="HCR Dotum" charset="0"/>
                <a:cs typeface="HCR Dotum" charset="0"/>
              </a:rPr>
              <a:t> </a:t>
            </a:r>
            <a:r>
              <a:rPr lang="en-US" sz="9500" b="1" dirty="0" err="1">
                <a:solidFill>
                  <a:srgbClr val="FC5230"/>
                </a:solidFill>
                <a:latin typeface="HCR Dotum" charset="0"/>
                <a:cs typeface="HCR Dotum" charset="0"/>
              </a:rPr>
              <a:t>매출</a:t>
            </a:r>
            <a:r>
              <a:rPr lang="en-US" sz="9500" b="1" dirty="0">
                <a:solidFill>
                  <a:srgbClr val="24370F"/>
                </a:solidFill>
                <a:latin typeface="HCR Dotum" charset="0"/>
                <a:cs typeface="HCR Dotum" charset="0"/>
              </a:rPr>
              <a:t> </a:t>
            </a:r>
            <a:r>
              <a:rPr lang="en-US" sz="9500" b="1" dirty="0" err="1">
                <a:solidFill>
                  <a:srgbClr val="24370F"/>
                </a:solidFill>
                <a:latin typeface="HCR Dotum" charset="0"/>
                <a:cs typeface="HCR Dotum" charset="0"/>
              </a:rPr>
              <a:t>예측</a:t>
            </a:r>
            <a:endParaRPr lang="ko-KR" altLang="en-US" sz="9500" b="1" dirty="0">
              <a:solidFill>
                <a:srgbClr val="24370F"/>
              </a:solidFill>
              <a:latin typeface="HCR Dotum" charset="0"/>
              <a:cs typeface="HCR Dotum" charset="0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3411200" y="459740"/>
            <a:ext cx="4168775" cy="492760"/>
            <a:chOff x="13738225" y="383540"/>
            <a:chExt cx="4168775" cy="492760"/>
          </a:xfrm>
        </p:grpSpPr>
        <p:sp>
          <p:nvSpPr>
            <p:cNvPr id="10" name="Object 10"/>
            <p:cNvSpPr txBox="1">
              <a:spLocks/>
            </p:cNvSpPr>
            <p:nvPr/>
          </p:nvSpPr>
          <p:spPr>
            <a:xfrm>
              <a:off x="13897610" y="383540"/>
              <a:ext cx="4009390" cy="4927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sz="2600" b="1" spc="-90" dirty="0">
                  <a:solidFill>
                    <a:srgbClr val="24370F"/>
                  </a:solidFill>
                  <a:latin typeface="HCR Dotum" charset="0"/>
                  <a:cs typeface="HCR Dotum" charset="0"/>
                </a:rPr>
                <a:t>2023_07_31 ~ 2023_08_17</a:t>
              </a:r>
              <a:endParaRPr lang="ko-KR" altLang="en-US" sz="2600" b="1" dirty="0">
                <a:solidFill>
                  <a:srgbClr val="24370F"/>
                </a:solidFill>
                <a:latin typeface="HCR Dotum" charset="0"/>
                <a:cs typeface="HCR Dotum" charset="0"/>
              </a:endParaRPr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13738225" y="629285"/>
              <a:ext cx="106045" cy="106045"/>
              <a:chOff x="13738225" y="629285"/>
              <a:chExt cx="106045" cy="10604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700000">
                <a:off x="13738225" y="629285"/>
                <a:ext cx="106045" cy="106045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301855" y="5412105"/>
            <a:ext cx="4613910" cy="4232910"/>
            <a:chOff x="12301855" y="5412105"/>
            <a:chExt cx="4613910" cy="4232910"/>
          </a:xfrm>
        </p:grpSpPr>
        <p:sp>
          <p:nvSpPr>
            <p:cNvPr id="16" name="Object 16"/>
            <p:cNvSpPr txBox="1"/>
            <p:nvPr/>
          </p:nvSpPr>
          <p:spPr>
            <a:xfrm>
              <a:off x="12301855" y="5412105"/>
              <a:ext cx="4613910" cy="9848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24370F"/>
                  </a:solidFill>
                  <a:latin typeface="HCR Dotum" pitchFamily="34" charset="0"/>
                  <a:cs typeface="HCR Dotum" pitchFamily="34" charset="0"/>
                </a:rPr>
                <a:t>분석할 것이5</a:t>
              </a:r>
              <a:endParaRPr lang="en-US" dirty="0"/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13003530" y="5654040"/>
              <a:ext cx="3531235" cy="3990975"/>
              <a:chOff x="13003530" y="5654040"/>
              <a:chExt cx="3531235" cy="3990975"/>
            </a:xfrm>
          </p:grpSpPr>
          <p:sp>
            <p:nvSpPr>
              <p:cNvPr id="18" name="Object 18"/>
              <p:cNvSpPr txBox="1"/>
              <p:nvPr/>
            </p:nvSpPr>
            <p:spPr>
              <a:xfrm>
                <a:off x="14310360" y="6511925"/>
                <a:ext cx="2223770" cy="226949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ctr">
                <a:spAutoFit/>
              </a:bodyPr>
              <a:lstStyle/>
              <a:p>
                <a:pPr marL="0" indent="0" algn="ctr" latinLnBrk="0">
                  <a:buFontTx/>
                  <a:buNone/>
                </a:pPr>
                <a:r>
                  <a:rPr lang="en-US" sz="2800" b="1">
                    <a:solidFill>
                      <a:srgbClr val="24370F"/>
                    </a:solidFill>
                    <a:latin typeface="HCR Dotum" charset="0"/>
                    <a:cs typeface="HCR Dotum" charset="0"/>
                  </a:rPr>
                  <a:t>이승헌</a:t>
                </a:r>
                <a:endParaRPr lang="ko-KR" altLang="en-US" sz="2800" b="1">
                  <a:solidFill>
                    <a:srgbClr val="24370F"/>
                  </a:solidFill>
                  <a:latin typeface="HCR Dotum" charset="0"/>
                  <a:cs typeface="HCR Dotum" charset="0"/>
                </a:endParaRPr>
              </a:p>
              <a:p>
                <a:pPr marL="0" indent="0" algn="ctr" latinLnBrk="0">
                  <a:buFontTx/>
                  <a:buNone/>
                </a:pPr>
                <a:r>
                  <a:rPr lang="en-US" sz="2800" b="1">
                    <a:solidFill>
                      <a:srgbClr val="24370F"/>
                    </a:solidFill>
                    <a:latin typeface="HCR Dotum" charset="0"/>
                    <a:cs typeface="HCR Dotum" charset="0"/>
                  </a:rPr>
                  <a:t>강동훈</a:t>
                </a:r>
                <a:endParaRPr lang="ko-KR" altLang="en-US" sz="2800" b="1">
                  <a:solidFill>
                    <a:srgbClr val="24370F"/>
                  </a:solidFill>
                  <a:latin typeface="HCR Dotum" charset="0"/>
                  <a:cs typeface="HCR Dotum" charset="0"/>
                </a:endParaRPr>
              </a:p>
              <a:p>
                <a:pPr marL="0" indent="0" algn="ctr" latinLnBrk="0">
                  <a:buFontTx/>
                  <a:buNone/>
                </a:pPr>
                <a:r>
                  <a:rPr lang="en-US" sz="2800" b="1">
                    <a:solidFill>
                      <a:srgbClr val="24370F"/>
                    </a:solidFill>
                    <a:latin typeface="HCR Dotum" charset="0"/>
                    <a:cs typeface="HCR Dotum" charset="0"/>
                  </a:rPr>
                  <a:t>김남희</a:t>
                </a:r>
                <a:endParaRPr lang="ko-KR" altLang="en-US" sz="2800" b="1">
                  <a:solidFill>
                    <a:srgbClr val="24370F"/>
                  </a:solidFill>
                  <a:latin typeface="HCR Dotum" charset="0"/>
                  <a:cs typeface="HCR Dotum" charset="0"/>
                </a:endParaRPr>
              </a:p>
              <a:p>
                <a:pPr marL="0" indent="0" algn="ctr" latinLnBrk="0">
                  <a:buFontTx/>
                  <a:buNone/>
                </a:pPr>
                <a:r>
                  <a:rPr lang="en-US" sz="2800" b="1">
                    <a:solidFill>
                      <a:srgbClr val="24370F"/>
                    </a:solidFill>
                    <a:latin typeface="HCR Dotum" charset="0"/>
                    <a:cs typeface="HCR Dotum" charset="0"/>
                  </a:rPr>
                  <a:t>박우선</a:t>
                </a:r>
                <a:endParaRPr lang="ko-KR" altLang="en-US" sz="2800" b="1">
                  <a:solidFill>
                    <a:srgbClr val="24370F"/>
                  </a:solidFill>
                  <a:latin typeface="HCR Dotum" charset="0"/>
                  <a:cs typeface="HCR Dotum" charset="0"/>
                </a:endParaRPr>
              </a:p>
              <a:p>
                <a:pPr marL="0" indent="0" algn="ctr" latinLnBrk="0">
                  <a:buFontTx/>
                  <a:buNone/>
                </a:pPr>
                <a:r>
                  <a:rPr lang="en-US" sz="2800" b="1">
                    <a:solidFill>
                      <a:srgbClr val="24370F"/>
                    </a:solidFill>
                    <a:latin typeface="HCR Dotum" charset="0"/>
                    <a:cs typeface="HCR Dotum" charset="0"/>
                  </a:rPr>
                  <a:t>박희빈</a:t>
                </a:r>
                <a:endParaRPr lang="ko-KR" altLang="en-US" sz="2800" b="1">
                  <a:solidFill>
                    <a:srgbClr val="24370F"/>
                  </a:solidFill>
                  <a:latin typeface="HCR Dotum" charset="0"/>
                  <a:cs typeface="HCR Dotum" charset="0"/>
                </a:endParaRPr>
              </a:p>
            </p:txBody>
          </p:sp>
          <p:sp>
            <p:nvSpPr>
              <p:cNvPr id="19" name="Object 19"/>
              <p:cNvSpPr txBox="1"/>
              <p:nvPr/>
            </p:nvSpPr>
            <p:spPr>
              <a:xfrm>
                <a:off x="13002260" y="5652770"/>
                <a:ext cx="1798955" cy="39909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24370F"/>
                    </a:solidFill>
                    <a:latin typeface="HCR Dotum" pitchFamily="34" charset="0"/>
                    <a:cs typeface="HCR Dotum" pitchFamily="34" charset="0"/>
                  </a:rPr>
                  <a:t>팀장</a:t>
                </a:r>
              </a:p>
              <a:p>
                <a:pPr algn="ctr"/>
                <a:r>
                  <a:rPr lang="en-US" sz="2800" b="1" dirty="0">
                    <a:solidFill>
                      <a:srgbClr val="24370F"/>
                    </a:solidFill>
                    <a:latin typeface="HCR Dotum" pitchFamily="34" charset="0"/>
                    <a:cs typeface="HCR Dotum" pitchFamily="34" charset="0"/>
                  </a:rPr>
                  <a:t>팀원</a:t>
                </a:r>
              </a:p>
              <a:p>
                <a:pPr algn="ctr"/>
                <a:endParaRPr lang="en-US" sz="2800" b="1" dirty="0">
                  <a:solidFill>
                    <a:srgbClr val="24370F"/>
                  </a:solidFill>
                  <a:latin typeface="HCR Dotum" pitchFamily="34" charset="0"/>
                  <a:cs typeface="HCR Dotum" pitchFamily="34" charset="0"/>
                </a:endParaRPr>
              </a:p>
              <a:p>
                <a:pPr algn="ctr"/>
                <a:endParaRPr lang="en-US" sz="2800" b="1" dirty="0">
                  <a:solidFill>
                    <a:srgbClr val="24370F"/>
                  </a:solidFill>
                  <a:latin typeface="HCR Dotum" pitchFamily="34" charset="0"/>
                  <a:cs typeface="HCR Dotum" pitchFamily="34" charset="0"/>
                </a:endParaRPr>
              </a:p>
              <a:p>
                <a:pPr algn="ctr"/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>
            <a:grpSpLocks/>
          </p:cNvGrpSpPr>
          <p:nvPr/>
        </p:nvGrpSpPr>
        <p:grpSpPr>
          <a:xfrm>
            <a:off x="826135" y="1355725"/>
            <a:ext cx="16635095" cy="55245"/>
            <a:chOff x="826135" y="1355725"/>
            <a:chExt cx="16635095" cy="55245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6135" y="1355725"/>
              <a:ext cx="16635095" cy="55245"/>
            </a:xfrm>
            <a:prstGeom prst="rect">
              <a:avLst/>
            </a:prstGeom>
            <a:noFill/>
          </p:spPr>
        </p:pic>
      </p:grpSp>
      <p:grpSp>
        <p:nvGrpSpPr>
          <p:cNvPr id="1002" name="Group 5"/>
          <p:cNvGrpSpPr>
            <a:grpSpLocks/>
          </p:cNvGrpSpPr>
          <p:nvPr/>
        </p:nvGrpSpPr>
        <p:grpSpPr>
          <a:xfrm>
            <a:off x="826135" y="9625330"/>
            <a:ext cx="16635095" cy="55245"/>
            <a:chOff x="826135" y="9625330"/>
            <a:chExt cx="16635095" cy="5524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6135" y="9625330"/>
              <a:ext cx="16635095" cy="55245"/>
            </a:xfrm>
            <a:prstGeom prst="rect">
              <a:avLst/>
            </a:prstGeom>
            <a:noFill/>
          </p:spPr>
        </p:pic>
      </p:grpSp>
      <p:sp>
        <p:nvSpPr>
          <p:cNvPr id="8" name="Rect 0"/>
          <p:cNvSpPr txBox="1">
            <a:spLocks/>
          </p:cNvSpPr>
          <p:nvPr/>
        </p:nvSpPr>
        <p:spPr>
          <a:xfrm>
            <a:off x="12294235" y="9715500"/>
            <a:ext cx="5156835" cy="43088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sz="2200" b="1" dirty="0" err="1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머신러닝을</a:t>
            </a:r>
            <a:r>
              <a:rPr lang="en-US" sz="2200" b="1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 </a:t>
            </a:r>
            <a:r>
              <a:rPr lang="en-US" sz="2200" b="1" dirty="0" err="1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활용한</a:t>
            </a:r>
            <a:r>
              <a:rPr lang="en-US" sz="2200" b="1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 </a:t>
            </a:r>
            <a:r>
              <a:rPr lang="en-US" sz="2200" b="1" dirty="0" err="1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스타트업</a:t>
            </a:r>
            <a:r>
              <a:rPr lang="en-US" sz="2200" b="1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 </a:t>
            </a:r>
            <a:r>
              <a:rPr lang="en-US" sz="2200" b="1" dirty="0" err="1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매출</a:t>
            </a:r>
            <a:r>
              <a:rPr lang="en-US" sz="2200" b="1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 </a:t>
            </a:r>
            <a:r>
              <a:rPr lang="en-US" sz="2200" b="1" dirty="0" err="1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예측</a:t>
            </a:r>
            <a:endParaRPr lang="ko-KR" altLang="en-US" sz="2200" b="1" dirty="0">
              <a:solidFill>
                <a:srgbClr val="C1C1C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JK KR Light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758825" y="9726295"/>
            <a:ext cx="1909445" cy="4476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2200" b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분석할 것이5</a:t>
            </a:r>
            <a:endParaRPr lang="ko-KR" altLang="en-US" sz="2200" b="1">
              <a:solidFill>
                <a:srgbClr val="5D5D5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1771650" y="495300"/>
            <a:ext cx="6173470" cy="8324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800" b="1" spc="-80" dirty="0" err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4800" b="1" spc="-80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파이프라인</a:t>
            </a:r>
            <a:endParaRPr lang="ko-KR" altLang="en-US" sz="4800" b="1" dirty="0">
              <a:solidFill>
                <a:srgbClr val="5D5D5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927735" y="471805"/>
            <a:ext cx="977265" cy="8629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sz="5000" b="1" spc="-80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03</a:t>
            </a:r>
            <a:endParaRPr lang="ko-KR" altLang="en-US" sz="5000" b="1" dirty="0">
              <a:solidFill>
                <a:srgbClr val="C1C1C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1153391" y="1634529"/>
            <a:ext cx="5562600" cy="55399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투자라운드별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주요변수 분석</a:t>
            </a:r>
          </a:p>
        </p:txBody>
      </p:sp>
      <p:sp>
        <p:nvSpPr>
          <p:cNvPr id="1003" name="Rect 0"/>
          <p:cNvSpPr>
            <a:spLocks/>
          </p:cNvSpPr>
          <p:nvPr/>
        </p:nvSpPr>
        <p:spPr>
          <a:xfrm>
            <a:off x="2667635" y="2435225"/>
            <a:ext cx="2280285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seed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4" name="Rect 0"/>
          <p:cNvSpPr>
            <a:spLocks/>
          </p:cNvSpPr>
          <p:nvPr/>
        </p:nvSpPr>
        <p:spPr>
          <a:xfrm>
            <a:off x="5093970" y="2435225"/>
            <a:ext cx="2280285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seriesA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5" name="Rect 0"/>
          <p:cNvSpPr>
            <a:spLocks/>
          </p:cNvSpPr>
          <p:nvPr/>
        </p:nvSpPr>
        <p:spPr>
          <a:xfrm>
            <a:off x="7520940" y="2435225"/>
            <a:ext cx="2280285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seriesB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6" name="Rect 0"/>
          <p:cNvSpPr>
            <a:spLocks/>
          </p:cNvSpPr>
          <p:nvPr/>
        </p:nvSpPr>
        <p:spPr>
          <a:xfrm>
            <a:off x="9912985" y="2435225"/>
            <a:ext cx="2280285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seriesC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7" name="Rect 0"/>
          <p:cNvSpPr>
            <a:spLocks/>
          </p:cNvSpPr>
          <p:nvPr/>
        </p:nvSpPr>
        <p:spPr>
          <a:xfrm>
            <a:off x="12294235" y="2435225"/>
            <a:ext cx="2280285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IPO, M&amp;A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08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205" y="3401060"/>
            <a:ext cx="11279505" cy="6075045"/>
          </a:xfrm>
          <a:prstGeom prst="rect">
            <a:avLst/>
          </a:prstGeom>
          <a:noFill/>
        </p:spPr>
      </p:pic>
      <p:pic>
        <p:nvPicPr>
          <p:cNvPr id="1010" name="그림 8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330" y="3232785"/>
            <a:ext cx="3723005" cy="727075"/>
          </a:xfrm>
          <a:prstGeom prst="rect">
            <a:avLst/>
          </a:prstGeom>
          <a:noFill/>
        </p:spPr>
      </p:pic>
      <p:pic>
        <p:nvPicPr>
          <p:cNvPr id="1011" name="그림 8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8150" y="4072255"/>
            <a:ext cx="3136900" cy="1998980"/>
          </a:xfrm>
          <a:prstGeom prst="rect">
            <a:avLst/>
          </a:prstGeom>
          <a:noFill/>
        </p:spPr>
      </p:pic>
      <p:sp>
        <p:nvSpPr>
          <p:cNvPr id="1012" name="텍스트 상자 86"/>
          <p:cNvSpPr txBox="1">
            <a:spLocks/>
          </p:cNvSpPr>
          <p:nvPr/>
        </p:nvSpPr>
        <p:spPr>
          <a:xfrm>
            <a:off x="1548130" y="6197600"/>
            <a:ext cx="3834765" cy="1016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Feature11:매출액_2021(</a:t>
            </a:r>
            <a:r>
              <a:rPr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r>
              <a:rPr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Feature10: 매출액_2020(</a:t>
            </a:r>
            <a:r>
              <a:rPr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r>
              <a:rPr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13" name="그림 87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1280" y="4551045"/>
            <a:ext cx="3834765" cy="708660"/>
          </a:xfrm>
          <a:prstGeom prst="rect">
            <a:avLst/>
          </a:prstGeom>
          <a:noFill/>
        </p:spPr>
      </p:pic>
      <p:pic>
        <p:nvPicPr>
          <p:cNvPr id="1014" name="그림 88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0330" y="5310505"/>
            <a:ext cx="2328545" cy="2449195"/>
          </a:xfrm>
          <a:prstGeom prst="rect">
            <a:avLst/>
          </a:prstGeom>
          <a:noFill/>
        </p:spPr>
      </p:pic>
      <p:sp>
        <p:nvSpPr>
          <p:cNvPr id="1015" name="텍스트 상자 89"/>
          <p:cNvSpPr txBox="1">
            <a:spLocks/>
          </p:cNvSpPr>
          <p:nvPr/>
        </p:nvSpPr>
        <p:spPr>
          <a:xfrm>
            <a:off x="4947920" y="7948930"/>
            <a:ext cx="3762375" cy="1016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Feature11: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매출액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_2021(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Feature17: 자산_2021(</a:t>
            </a:r>
            <a:r>
              <a:rPr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r>
              <a:rPr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16" name="그림 90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4295" y="5545455"/>
            <a:ext cx="3776980" cy="683895"/>
          </a:xfrm>
          <a:prstGeom prst="rect">
            <a:avLst/>
          </a:prstGeom>
          <a:noFill/>
        </p:spPr>
      </p:pic>
      <p:pic>
        <p:nvPicPr>
          <p:cNvPr id="1017" name="그림 91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5070" y="6305550"/>
            <a:ext cx="2653030" cy="1350010"/>
          </a:xfrm>
          <a:prstGeom prst="rect">
            <a:avLst/>
          </a:prstGeom>
          <a:noFill/>
        </p:spPr>
      </p:pic>
      <p:sp>
        <p:nvSpPr>
          <p:cNvPr id="1018" name="텍스트 상자 92"/>
          <p:cNvSpPr txBox="1">
            <a:spLocks/>
          </p:cNvSpPr>
          <p:nvPr/>
        </p:nvSpPr>
        <p:spPr>
          <a:xfrm>
            <a:off x="8812530" y="7755255"/>
            <a:ext cx="3762375" cy="1016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Feature8 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투자점수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Feature12 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매출액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_2020(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1019" name="그림 93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3490" y="3132455"/>
            <a:ext cx="3096260" cy="551815"/>
          </a:xfrm>
          <a:prstGeom prst="rect">
            <a:avLst/>
          </a:prstGeom>
          <a:noFill/>
        </p:spPr>
      </p:pic>
      <p:pic>
        <p:nvPicPr>
          <p:cNvPr id="1020" name="그림 94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4280" y="3727450"/>
            <a:ext cx="2573655" cy="973455"/>
          </a:xfrm>
          <a:prstGeom prst="rect">
            <a:avLst/>
          </a:prstGeom>
          <a:noFill/>
        </p:spPr>
      </p:pic>
      <p:sp>
        <p:nvSpPr>
          <p:cNvPr id="1021" name="텍스트 상자 95"/>
          <p:cNvSpPr txBox="1">
            <a:spLocks/>
          </p:cNvSpPr>
          <p:nvPr/>
        </p:nvSpPr>
        <p:spPr>
          <a:xfrm>
            <a:off x="10518775" y="4625340"/>
            <a:ext cx="3983990" cy="1016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Feature11:매출액_2021(</a:t>
            </a:r>
            <a:r>
              <a:rPr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r>
              <a:rPr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Feature8: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투자점수</a:t>
            </a:r>
          </a:p>
        </p:txBody>
      </p:sp>
      <p:pic>
        <p:nvPicPr>
          <p:cNvPr id="1022" name="그림 96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90090" y="3950335"/>
            <a:ext cx="2851785" cy="521970"/>
          </a:xfrm>
          <a:prstGeom prst="rect">
            <a:avLst/>
          </a:prstGeom>
          <a:noFill/>
        </p:spPr>
      </p:pic>
      <p:pic>
        <p:nvPicPr>
          <p:cNvPr id="1023" name="그림 97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05330" y="4625340"/>
            <a:ext cx="2538730" cy="1814830"/>
          </a:xfrm>
          <a:prstGeom prst="rect">
            <a:avLst/>
          </a:prstGeom>
          <a:noFill/>
        </p:spPr>
      </p:pic>
      <p:sp>
        <p:nvSpPr>
          <p:cNvPr id="1024" name="텍스트 상자 99"/>
          <p:cNvSpPr txBox="1">
            <a:spLocks/>
          </p:cNvSpPr>
          <p:nvPr/>
        </p:nvSpPr>
        <p:spPr>
          <a:xfrm>
            <a:off x="14689455" y="6443345"/>
            <a:ext cx="3611245" cy="1016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Feature3: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연간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퇴사율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Feature23: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최근투자유치</a:t>
            </a:r>
          </a:p>
        </p:txBody>
      </p:sp>
      <p:cxnSp>
        <p:nvCxnSpPr>
          <p:cNvPr id="1025" name="도형 100"/>
          <p:cNvCxnSpPr/>
          <p:nvPr/>
        </p:nvCxnSpPr>
        <p:spPr>
          <a:xfrm flipH="1">
            <a:off x="3279775" y="2948940"/>
            <a:ext cx="528320" cy="3253740"/>
          </a:xfrm>
          <a:prstGeom prst="straightConnector1">
            <a:avLst/>
          </a:prstGeom>
          <a:ln w="63500" cap="flat" cmpd="sng">
            <a:solidFill>
              <a:srgbClr val="80007F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도형 105"/>
          <p:cNvCxnSpPr/>
          <p:nvPr/>
        </p:nvCxnSpPr>
        <p:spPr>
          <a:xfrm>
            <a:off x="6282055" y="2904490"/>
            <a:ext cx="293370" cy="4982845"/>
          </a:xfrm>
          <a:prstGeom prst="straightConnector1">
            <a:avLst/>
          </a:prstGeom>
          <a:ln w="63500" cap="flat" cmpd="sng">
            <a:solidFill>
              <a:srgbClr val="80007F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도형 106"/>
          <p:cNvCxnSpPr>
            <a:stCxn id="1005" idx="2"/>
          </p:cNvCxnSpPr>
          <p:nvPr/>
        </p:nvCxnSpPr>
        <p:spPr>
          <a:xfrm>
            <a:off x="8660765" y="2948940"/>
            <a:ext cx="1880235" cy="4759325"/>
          </a:xfrm>
          <a:prstGeom prst="straightConnector1">
            <a:avLst/>
          </a:prstGeom>
          <a:ln w="63500" cap="flat" cmpd="sng">
            <a:solidFill>
              <a:srgbClr val="80007F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도형 107"/>
          <p:cNvCxnSpPr/>
          <p:nvPr/>
        </p:nvCxnSpPr>
        <p:spPr>
          <a:xfrm>
            <a:off x="11022965" y="2919095"/>
            <a:ext cx="412115" cy="1941830"/>
          </a:xfrm>
          <a:prstGeom prst="straightConnector1">
            <a:avLst/>
          </a:prstGeom>
          <a:ln w="63500" cap="flat" cmpd="sng">
            <a:solidFill>
              <a:srgbClr val="80007F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도형 108"/>
          <p:cNvCxnSpPr/>
          <p:nvPr/>
        </p:nvCxnSpPr>
        <p:spPr>
          <a:xfrm>
            <a:off x="13572490" y="2993390"/>
            <a:ext cx="2290445" cy="3492500"/>
          </a:xfrm>
          <a:prstGeom prst="straightConnector1">
            <a:avLst/>
          </a:prstGeom>
          <a:ln w="63500" cap="flat" cmpd="sng">
            <a:solidFill>
              <a:srgbClr val="80007F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6135" y="1028700"/>
            <a:ext cx="16633825" cy="53975"/>
            <a:chOff x="826135" y="1028700"/>
            <a:chExt cx="16633825" cy="53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35" y="1028700"/>
              <a:ext cx="16633825" cy="539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135" y="9625330"/>
            <a:ext cx="16633825" cy="53975"/>
            <a:chOff x="826135" y="9625330"/>
            <a:chExt cx="16633825" cy="539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35" y="9625330"/>
              <a:ext cx="16633825" cy="539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268200" y="9715500"/>
            <a:ext cx="5181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b="1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pitchFamily="34" charset="0"/>
              </a:rPr>
              <a:t>머신러닝을 활용한 스타트업 매출 예측</a:t>
            </a:r>
            <a:endParaRPr lang="en-US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8825" y="9726295"/>
            <a:ext cx="1908175" cy="446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분석할 것이5</a:t>
            </a:r>
            <a:endParaRPr lang="en-US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21493" y="164465"/>
            <a:ext cx="5486400" cy="784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kern="0" spc="-100" dirty="0" err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머신러닝</a:t>
            </a:r>
            <a:r>
              <a:rPr lang="ko-KR" altLang="en-US" sz="4500" b="1" kern="0" spc="-100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 파이프라인</a:t>
            </a:r>
            <a:endParaRPr lang="en-US" sz="4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7735" y="114300"/>
            <a:ext cx="901065" cy="861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kern="0" spc="-100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03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0" name="사각형: 둥근 모서리 989">
            <a:extLst>
              <a:ext uri="{FF2B5EF4-FFF2-40B4-BE49-F238E27FC236}">
                <a16:creationId xmlns:a16="http://schemas.microsoft.com/office/drawing/2014/main" id="{F2C8BF2D-319E-9043-E395-DA99DDFCB796}"/>
              </a:ext>
            </a:extLst>
          </p:cNvPr>
          <p:cNvSpPr/>
          <p:nvPr/>
        </p:nvSpPr>
        <p:spPr>
          <a:xfrm>
            <a:off x="1828800" y="2778125"/>
            <a:ext cx="3124200" cy="5873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</a:t>
            </a:r>
            <a:endParaRPr lang="ko-KR" altLang="en-US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1" name="사각형: 둥근 모서리 990">
            <a:extLst>
              <a:ext uri="{FF2B5EF4-FFF2-40B4-BE49-F238E27FC236}">
                <a16:creationId xmlns:a16="http://schemas.microsoft.com/office/drawing/2014/main" id="{00DDF09C-4111-CB26-CF79-0FFAB2EDFC1C}"/>
              </a:ext>
            </a:extLst>
          </p:cNvPr>
          <p:cNvSpPr/>
          <p:nvPr/>
        </p:nvSpPr>
        <p:spPr>
          <a:xfrm>
            <a:off x="5610860" y="2778125"/>
            <a:ext cx="3124200" cy="5873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VC</a:t>
            </a:r>
            <a:endParaRPr lang="ko-KR" altLang="en-US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2" name="사각형: 둥근 모서리 991">
            <a:extLst>
              <a:ext uri="{FF2B5EF4-FFF2-40B4-BE49-F238E27FC236}">
                <a16:creationId xmlns:a16="http://schemas.microsoft.com/office/drawing/2014/main" id="{919969BE-F4F7-3899-7DB7-C304B8363064}"/>
              </a:ext>
            </a:extLst>
          </p:cNvPr>
          <p:cNvSpPr/>
          <p:nvPr/>
        </p:nvSpPr>
        <p:spPr>
          <a:xfrm>
            <a:off x="9393555" y="2778125"/>
            <a:ext cx="3124200" cy="5873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해외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</a:t>
            </a:r>
            <a:endParaRPr lang="ko-KR" altLang="en-US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3" name="사각형: 둥근 모서리 992">
            <a:extLst>
              <a:ext uri="{FF2B5EF4-FFF2-40B4-BE49-F238E27FC236}">
                <a16:creationId xmlns:a16="http://schemas.microsoft.com/office/drawing/2014/main" id="{464C1E12-D154-F1DF-F7DF-FBE4E9A6F3F1}"/>
              </a:ext>
            </a:extLst>
          </p:cNvPr>
          <p:cNvSpPr/>
          <p:nvPr/>
        </p:nvSpPr>
        <p:spPr>
          <a:xfrm>
            <a:off x="13199745" y="2778125"/>
            <a:ext cx="3124200" cy="5873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해외 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VC</a:t>
            </a:r>
            <a:endParaRPr lang="ko-KR" altLang="en-US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95" name="그림 994">
            <a:extLst>
              <a:ext uri="{FF2B5EF4-FFF2-40B4-BE49-F238E27FC236}">
                <a16:creationId xmlns:a16="http://schemas.microsoft.com/office/drawing/2014/main" id="{98B3CFF4-5D04-69A0-57D7-0D2A1272A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589655"/>
            <a:ext cx="2538730" cy="1111250"/>
          </a:xfrm>
          <a:prstGeom prst="rect">
            <a:avLst/>
          </a:prstGeom>
        </p:spPr>
      </p:pic>
      <p:pic>
        <p:nvPicPr>
          <p:cNvPr id="999" name="그림 998">
            <a:extLst>
              <a:ext uri="{FF2B5EF4-FFF2-40B4-BE49-F238E27FC236}">
                <a16:creationId xmlns:a16="http://schemas.microsoft.com/office/drawing/2014/main" id="{07A51EA0-1A05-14EA-D0A0-7BF621F58F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295" y="3629025"/>
            <a:ext cx="2461260" cy="1148080"/>
          </a:xfrm>
          <a:prstGeom prst="rect">
            <a:avLst/>
          </a:prstGeom>
        </p:spPr>
      </p:pic>
      <p:pic>
        <p:nvPicPr>
          <p:cNvPr id="1003" name="그림 1002">
            <a:extLst>
              <a:ext uri="{FF2B5EF4-FFF2-40B4-BE49-F238E27FC236}">
                <a16:creationId xmlns:a16="http://schemas.microsoft.com/office/drawing/2014/main" id="{D06062BE-FD7B-4403-133E-CD21854EE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4975860"/>
            <a:ext cx="1524000" cy="1172845"/>
          </a:xfrm>
          <a:prstGeom prst="rect">
            <a:avLst/>
          </a:prstGeom>
        </p:spPr>
      </p:pic>
      <p:pic>
        <p:nvPicPr>
          <p:cNvPr id="1005" name="그림 1004">
            <a:extLst>
              <a:ext uri="{FF2B5EF4-FFF2-40B4-BE49-F238E27FC236}">
                <a16:creationId xmlns:a16="http://schemas.microsoft.com/office/drawing/2014/main" id="{0CE7D029-EA9B-E0A4-FB0B-278CA1CDE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730" y="4730115"/>
            <a:ext cx="2414270" cy="580390"/>
          </a:xfrm>
          <a:prstGeom prst="rect">
            <a:avLst/>
          </a:prstGeom>
        </p:spPr>
      </p:pic>
      <p:pic>
        <p:nvPicPr>
          <p:cNvPr id="1007" name="그림 1006">
            <a:extLst>
              <a:ext uri="{FF2B5EF4-FFF2-40B4-BE49-F238E27FC236}">
                <a16:creationId xmlns:a16="http://schemas.microsoft.com/office/drawing/2014/main" id="{20C4F438-4F44-08F1-D20C-8F2B49BF2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0130" y="5408295"/>
            <a:ext cx="2033270" cy="740410"/>
          </a:xfrm>
          <a:prstGeom prst="rect">
            <a:avLst/>
          </a:prstGeom>
        </p:spPr>
      </p:pic>
      <p:pic>
        <p:nvPicPr>
          <p:cNvPr id="1009" name="그림 1008">
            <a:extLst>
              <a:ext uri="{FF2B5EF4-FFF2-40B4-BE49-F238E27FC236}">
                <a16:creationId xmlns:a16="http://schemas.microsoft.com/office/drawing/2014/main" id="{D662279B-E25B-2BF4-5ADB-D67D7F3F8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4525" y="3636645"/>
            <a:ext cx="2886075" cy="835660"/>
          </a:xfrm>
          <a:prstGeom prst="rect">
            <a:avLst/>
          </a:prstGeom>
        </p:spPr>
      </p:pic>
      <p:pic>
        <p:nvPicPr>
          <p:cNvPr id="1011" name="그림 1010">
            <a:extLst>
              <a:ext uri="{FF2B5EF4-FFF2-40B4-BE49-F238E27FC236}">
                <a16:creationId xmlns:a16="http://schemas.microsoft.com/office/drawing/2014/main" id="{0FFF2DDF-D53C-3B74-0C4F-5EBAC2E758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3600" y="4602480"/>
            <a:ext cx="2414270" cy="631825"/>
          </a:xfrm>
          <a:prstGeom prst="rect">
            <a:avLst/>
          </a:prstGeom>
        </p:spPr>
      </p:pic>
      <p:pic>
        <p:nvPicPr>
          <p:cNvPr id="1013" name="그림 1012">
            <a:extLst>
              <a:ext uri="{FF2B5EF4-FFF2-40B4-BE49-F238E27FC236}">
                <a16:creationId xmlns:a16="http://schemas.microsoft.com/office/drawing/2014/main" id="{933C2F10-974D-42AF-69B1-5077360E54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81235" y="5471795"/>
            <a:ext cx="2033270" cy="676910"/>
          </a:xfrm>
          <a:prstGeom prst="rect">
            <a:avLst/>
          </a:prstGeom>
        </p:spPr>
      </p:pic>
      <p:pic>
        <p:nvPicPr>
          <p:cNvPr id="1015" name="그림 1014">
            <a:extLst>
              <a:ext uri="{FF2B5EF4-FFF2-40B4-BE49-F238E27FC236}">
                <a16:creationId xmlns:a16="http://schemas.microsoft.com/office/drawing/2014/main" id="{185D371C-57EB-78A4-72BA-E514961650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58800" y="3549015"/>
            <a:ext cx="2886075" cy="850900"/>
          </a:xfrm>
          <a:prstGeom prst="rect">
            <a:avLst/>
          </a:prstGeom>
        </p:spPr>
      </p:pic>
      <p:pic>
        <p:nvPicPr>
          <p:cNvPr id="1017" name="그림 1016">
            <a:extLst>
              <a:ext uri="{FF2B5EF4-FFF2-40B4-BE49-F238E27FC236}">
                <a16:creationId xmlns:a16="http://schemas.microsoft.com/office/drawing/2014/main" id="{8F62AC4E-850A-2849-302B-27BA00351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58800" y="4474845"/>
            <a:ext cx="2886075" cy="835660"/>
          </a:xfrm>
          <a:prstGeom prst="rect">
            <a:avLst/>
          </a:prstGeom>
        </p:spPr>
      </p:pic>
      <p:pic>
        <p:nvPicPr>
          <p:cNvPr id="1019" name="그림 1018">
            <a:extLst>
              <a:ext uri="{FF2B5EF4-FFF2-40B4-BE49-F238E27FC236}">
                <a16:creationId xmlns:a16="http://schemas.microsoft.com/office/drawing/2014/main" id="{2F756789-B613-284A-CE7B-6C5FBCDB88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65480" y="5408295"/>
            <a:ext cx="2796540" cy="802005"/>
          </a:xfrm>
          <a:prstGeom prst="rect">
            <a:avLst/>
          </a:prstGeom>
        </p:spPr>
      </p:pic>
      <p:pic>
        <p:nvPicPr>
          <p:cNvPr id="1021" name="그림 1020">
            <a:extLst>
              <a:ext uri="{FF2B5EF4-FFF2-40B4-BE49-F238E27FC236}">
                <a16:creationId xmlns:a16="http://schemas.microsoft.com/office/drawing/2014/main" id="{752BC8F2-DB4B-FCB5-1DB1-D544E7AB67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35000" y="7895590"/>
            <a:ext cx="3124200" cy="1515110"/>
          </a:xfrm>
          <a:prstGeom prst="rect">
            <a:avLst/>
          </a:prstGeom>
        </p:spPr>
      </p:pic>
      <p:sp>
        <p:nvSpPr>
          <p:cNvPr id="1022" name="Title 1">
            <a:extLst>
              <a:ext uri="{FF2B5EF4-FFF2-40B4-BE49-F238E27FC236}">
                <a16:creationId xmlns:a16="http://schemas.microsoft.com/office/drawing/2014/main" id="{E61A8F9F-CC8A-EFEA-45F5-2A94A89680AB}"/>
              </a:ext>
            </a:extLst>
          </p:cNvPr>
          <p:cNvSpPr txBox="1">
            <a:spLocks/>
          </p:cNvSpPr>
          <p:nvPr/>
        </p:nvSpPr>
        <p:spPr>
          <a:xfrm>
            <a:off x="7162800" y="6609080"/>
            <a:ext cx="3276600" cy="59182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포트폴리오</a:t>
            </a:r>
          </a:p>
        </p:txBody>
      </p:sp>
      <p:pic>
        <p:nvPicPr>
          <p:cNvPr id="1028" name="그림 1027">
            <a:extLst>
              <a:ext uri="{FF2B5EF4-FFF2-40B4-BE49-F238E27FC236}">
                <a16:creationId xmlns:a16="http://schemas.microsoft.com/office/drawing/2014/main" id="{4F6EF76E-E703-62CC-4BA2-E567C8058F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8930" y="7900035"/>
            <a:ext cx="3406140" cy="14344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90C5C0-4DD8-3AC3-7C34-7C5A8C41659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29690" y="7842250"/>
            <a:ext cx="3771900" cy="1416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91F7F8-552F-0C99-E1D5-747540A7BE6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20200" y="7921625"/>
            <a:ext cx="3712845" cy="13366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8ECFB5-3510-CC88-9B6C-AAF34D69AEBD}"/>
              </a:ext>
            </a:extLst>
          </p:cNvPr>
          <p:cNvSpPr/>
          <p:nvPr/>
        </p:nvSpPr>
        <p:spPr>
          <a:xfrm>
            <a:off x="1828800" y="1943100"/>
            <a:ext cx="14495145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A4736C7-2CA4-C536-757D-237244B2DBEA}"/>
              </a:ext>
            </a:extLst>
          </p:cNvPr>
          <p:cNvSpPr txBox="1">
            <a:spLocks/>
          </p:cNvSpPr>
          <p:nvPr/>
        </p:nvSpPr>
        <p:spPr>
          <a:xfrm>
            <a:off x="7239000" y="1960880"/>
            <a:ext cx="3386455" cy="59182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투자사</a:t>
            </a:r>
            <a:r>
              <a:rPr lang="ko-KR" altLang="en-US" sz="3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종류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98DAF0-A22E-9BC0-1123-955B94B9D734}"/>
              </a:ext>
            </a:extLst>
          </p:cNvPr>
          <p:cNvSpPr/>
          <p:nvPr/>
        </p:nvSpPr>
        <p:spPr>
          <a:xfrm>
            <a:off x="1828800" y="7110730"/>
            <a:ext cx="14495145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337B3C2-6C8F-43E3-D6C5-1CA3965D4E5D}"/>
              </a:ext>
            </a:extLst>
          </p:cNvPr>
          <p:cNvSpPr txBox="1">
            <a:spLocks/>
          </p:cNvSpPr>
          <p:nvPr/>
        </p:nvSpPr>
        <p:spPr>
          <a:xfrm>
            <a:off x="7239000" y="7128510"/>
            <a:ext cx="3386455" cy="59182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포트폴리오</a:t>
            </a:r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1697355" y="1231265"/>
            <a:ext cx="12505055" cy="5930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ko-KR" sz="3600" b="1" dirty="0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4) 주요 </a:t>
            </a:r>
            <a:r>
              <a:rPr lang="ko-KR" sz="36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피쳐</a:t>
            </a:r>
            <a:r>
              <a:rPr lang="ko-KR" sz="3600" b="1" dirty="0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 추가: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자</a:t>
            </a:r>
            <a:r>
              <a:rPr sz="3600" b="1" dirty="0" err="1">
                <a:solidFill>
                  <a:srgbClr val="24370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본잠식률</a:t>
            </a:r>
            <a:r>
              <a:rPr sz="3600" b="1" dirty="0">
                <a:solidFill>
                  <a:srgbClr val="24370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sz="3600" b="1" dirty="0" err="1">
                <a:solidFill>
                  <a:srgbClr val="24370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</a:t>
            </a:r>
            <a:r>
              <a:rPr sz="3600" b="1" dirty="0">
                <a:solidFill>
                  <a:srgbClr val="24370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3600" b="1" dirty="0" err="1">
                <a:solidFill>
                  <a:srgbClr val="24370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규모</a:t>
            </a:r>
            <a:r>
              <a:rPr sz="3600" b="1" dirty="0">
                <a:solidFill>
                  <a:srgbClr val="24370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sz="3600" b="1" dirty="0" err="1">
                <a:solidFill>
                  <a:srgbClr val="24370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투자사</a:t>
            </a:r>
            <a:r>
              <a:rPr sz="3600" b="1" dirty="0">
                <a:solidFill>
                  <a:srgbClr val="24370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sz="3600" b="1" dirty="0" err="1">
                <a:solidFill>
                  <a:srgbClr val="24370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주소점수</a:t>
            </a:r>
            <a:endParaRPr lang="ko-KR" altLang="en-US" sz="3600" b="1" dirty="0">
              <a:solidFill>
                <a:srgbClr val="5D5D5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320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6135" y="1050925"/>
            <a:ext cx="16633825" cy="53975"/>
            <a:chOff x="826135" y="1050925"/>
            <a:chExt cx="16633825" cy="53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35" y="1050925"/>
              <a:ext cx="16633825" cy="539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135" y="9625330"/>
            <a:ext cx="16633825" cy="53975"/>
            <a:chOff x="826135" y="9625330"/>
            <a:chExt cx="16633825" cy="539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35" y="9625330"/>
              <a:ext cx="16633825" cy="539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344400" y="9715500"/>
            <a:ext cx="51054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b="1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pitchFamily="34" charset="0"/>
              </a:rPr>
              <a:t>머신러닝을 활용한 스타트업 매출 예측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8825" y="9726295"/>
            <a:ext cx="1908175" cy="446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분석할 것이5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52600" y="266700"/>
            <a:ext cx="6248400" cy="831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100" dirty="0" err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4800" b="1" kern="0" spc="-100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파이프라인</a:t>
            </a:r>
            <a:endParaRPr lang="en-US" altLang="ko-KR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7735" y="243205"/>
            <a:ext cx="97726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kern="0" spc="-100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03</a:t>
            </a:r>
            <a:endParaRPr lang="en-US" sz="5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05" y="3315335"/>
            <a:ext cx="9923145" cy="4107180"/>
          </a:xfrm>
          <a:prstGeom prst="rect">
            <a:avLst/>
          </a:prstGeom>
          <a:noFill/>
        </p:spPr>
      </p:pic>
      <p:pic>
        <p:nvPicPr>
          <p:cNvPr id="1003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845" y="2510155"/>
            <a:ext cx="6127750" cy="6623050"/>
          </a:xfrm>
          <a:prstGeom prst="rect">
            <a:avLst/>
          </a:prstGeom>
          <a:noFill/>
        </p:spPr>
      </p:pic>
      <p:sp>
        <p:nvSpPr>
          <p:cNvPr id="1004" name="텍스트 상자 6"/>
          <p:cNvSpPr txBox="1">
            <a:spLocks/>
          </p:cNvSpPr>
          <p:nvPr/>
        </p:nvSpPr>
        <p:spPr>
          <a:xfrm>
            <a:off x="14965045" y="9220200"/>
            <a:ext cx="206692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r" hangingPunct="1"/>
            <a:r>
              <a:rPr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출처: 스타트업 레시</a:t>
            </a:r>
            <a:r>
              <a:rPr 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피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5" name="도형 7"/>
          <p:cNvSpPr>
            <a:spLocks/>
          </p:cNvSpPr>
          <p:nvPr/>
        </p:nvSpPr>
        <p:spPr>
          <a:xfrm>
            <a:off x="10965180" y="2322195"/>
            <a:ext cx="6147435" cy="69126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6" name="텍스트 상자 10"/>
          <p:cNvSpPr txBox="1">
            <a:spLocks/>
          </p:cNvSpPr>
          <p:nvPr/>
        </p:nvSpPr>
        <p:spPr>
          <a:xfrm>
            <a:off x="1184910" y="1487170"/>
            <a:ext cx="405130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sz="3600" b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4) 주요 피쳐 추가</a:t>
            </a:r>
            <a:endParaRPr lang="ko-KR" altLang="en-US" sz="3600" b="1">
              <a:solidFill>
                <a:srgbClr val="5D5D5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12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6135" y="1050925"/>
            <a:ext cx="16633825" cy="53975"/>
            <a:chOff x="826135" y="1050925"/>
            <a:chExt cx="16633825" cy="53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35" y="1050925"/>
              <a:ext cx="16633825" cy="539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135" y="9625330"/>
            <a:ext cx="16633825" cy="53975"/>
            <a:chOff x="826135" y="9625330"/>
            <a:chExt cx="16633825" cy="539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35" y="9625330"/>
              <a:ext cx="16633825" cy="539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115800" y="9715500"/>
            <a:ext cx="5334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b="1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pitchFamily="34" charset="0"/>
              </a:rPr>
              <a:t>머신러닝을 활용한 스타트업 매출 예측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8825" y="9726295"/>
            <a:ext cx="1908175" cy="446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분석할 것이5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70345" y="265935"/>
            <a:ext cx="6172200" cy="831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100" dirty="0" err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피쳐</a:t>
            </a:r>
            <a:r>
              <a:rPr lang="ko-KR" altLang="en-US" sz="4800" b="1" kern="0" spc="-100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선정 및 </a:t>
            </a:r>
            <a:r>
              <a:rPr lang="en-US" altLang="ko-KR" sz="4800" b="1" kern="0" spc="-100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EDA</a:t>
            </a:r>
            <a:endParaRPr lang="en-US" altLang="ko-KR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7735" y="243205"/>
            <a:ext cx="97726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kern="0" spc="-100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03</a:t>
            </a:r>
            <a:endParaRPr lang="en-US" sz="5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77D1C8-24F5-CC33-855F-69B9046CB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473960"/>
            <a:ext cx="7754620" cy="63271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50D7E7-6F98-5180-ABD0-3725D555D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30" y="2095500"/>
            <a:ext cx="8317230" cy="3685540"/>
          </a:xfrm>
          <a:prstGeom prst="rect">
            <a:avLst/>
          </a:prstGeom>
        </p:spPr>
      </p:pic>
      <p:sp>
        <p:nvSpPr>
          <p:cNvPr id="4" name="Object 37">
            <a:extLst>
              <a:ext uri="{FF2B5EF4-FFF2-40B4-BE49-F238E27FC236}">
                <a16:creationId xmlns:a16="http://schemas.microsoft.com/office/drawing/2014/main" id="{FC4E8CFB-B916-0A16-0E3A-2FA826D10B0F}"/>
              </a:ext>
            </a:extLst>
          </p:cNvPr>
          <p:cNvSpPr txBox="1"/>
          <p:nvPr/>
        </p:nvSpPr>
        <p:spPr>
          <a:xfrm>
            <a:off x="9126220" y="9162990"/>
            <a:ext cx="847598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pitchFamily="34" charset="0"/>
              </a:rPr>
              <a:t>출처 :  </a:t>
            </a:r>
            <a:r>
              <a:rPr lang="en-US" altLang="ko-KR" sz="2000" b="1" i="0" dirty="0">
                <a:solidFill>
                  <a:schemeClr val="bg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2000" b="1" i="0" dirty="0">
                <a:solidFill>
                  <a:schemeClr val="bg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억원 이상 투자 받은 스타트업 절반 강남</a:t>
            </a:r>
            <a:r>
              <a:rPr lang="en-US" altLang="ko-KR" sz="2000" b="1" i="0" dirty="0">
                <a:solidFill>
                  <a:schemeClr val="bg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i="0" dirty="0">
                <a:solidFill>
                  <a:schemeClr val="bg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서초 소재</a:t>
            </a:r>
            <a:r>
              <a:rPr lang="en-US" altLang="ko-KR" sz="2000" b="1" i="0" dirty="0">
                <a:solidFill>
                  <a:schemeClr val="bg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i="0" dirty="0">
                <a:solidFill>
                  <a:srgbClr val="C1C1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000" b="1" dirty="0" err="1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Platum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63F2EB1C-C6FD-FF63-0630-0C46AB505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960" y="5829300"/>
            <a:ext cx="831723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>
            <a:spLocks/>
          </p:cNvSpPr>
          <p:nvPr/>
        </p:nvSpPr>
        <p:spPr>
          <a:xfrm>
            <a:off x="6858000" y="8562975"/>
            <a:ext cx="2055495" cy="467360"/>
          </a:xfrm>
          <a:prstGeom prst="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bject 24"/>
          <p:cNvSpPr txBox="1">
            <a:spLocks/>
          </p:cNvSpPr>
          <p:nvPr/>
        </p:nvSpPr>
        <p:spPr>
          <a:xfrm>
            <a:off x="6631305" y="8594090"/>
            <a:ext cx="2430780" cy="4305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주소 점수</a:t>
            </a: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>
            <a:off x="15608935" y="8576310"/>
            <a:ext cx="2023110" cy="443865"/>
          </a:xfrm>
          <a:prstGeom prst="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24"/>
          <p:cNvSpPr txBox="1">
            <a:spLocks/>
          </p:cNvSpPr>
          <p:nvPr/>
        </p:nvSpPr>
        <p:spPr>
          <a:xfrm>
            <a:off x="15382875" y="8587105"/>
            <a:ext cx="2430780" cy="4305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테헤란로</a:t>
            </a:r>
          </a:p>
        </p:txBody>
      </p:sp>
      <p:sp>
        <p:nvSpPr>
          <p:cNvPr id="1003" name="텍스트 상자 12"/>
          <p:cNvSpPr txBox="1">
            <a:spLocks/>
          </p:cNvSpPr>
          <p:nvPr/>
        </p:nvSpPr>
        <p:spPr>
          <a:xfrm>
            <a:off x="1184910" y="1487170"/>
            <a:ext cx="4050665" cy="6305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sz="3500" b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4) 주요 피쳐 추가</a:t>
            </a:r>
            <a:endParaRPr lang="ko-KR" altLang="en-US" sz="3500" b="1">
              <a:solidFill>
                <a:srgbClr val="5D5D5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151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>
            <a:grpSpLocks/>
          </p:cNvGrpSpPr>
          <p:nvPr/>
        </p:nvGrpSpPr>
        <p:grpSpPr>
          <a:xfrm>
            <a:off x="826135" y="1355725"/>
            <a:ext cx="16634460" cy="54610"/>
            <a:chOff x="826135" y="1355725"/>
            <a:chExt cx="16634460" cy="54610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6135" y="1355725"/>
              <a:ext cx="16634460" cy="54610"/>
            </a:xfrm>
            <a:prstGeom prst="rect">
              <a:avLst/>
            </a:prstGeom>
            <a:noFill/>
          </p:spPr>
        </p:pic>
      </p:grpSp>
      <p:grpSp>
        <p:nvGrpSpPr>
          <p:cNvPr id="1002" name="Group 5"/>
          <p:cNvGrpSpPr>
            <a:grpSpLocks/>
          </p:cNvGrpSpPr>
          <p:nvPr/>
        </p:nvGrpSpPr>
        <p:grpSpPr>
          <a:xfrm>
            <a:off x="826135" y="9625330"/>
            <a:ext cx="16634460" cy="54610"/>
            <a:chOff x="826135" y="9625330"/>
            <a:chExt cx="16634460" cy="54610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6135" y="9625330"/>
              <a:ext cx="16634460" cy="54610"/>
            </a:xfrm>
            <a:prstGeom prst="rect">
              <a:avLst/>
            </a:prstGeom>
            <a:noFill/>
          </p:spPr>
        </p:pic>
      </p:grpSp>
      <p:sp>
        <p:nvSpPr>
          <p:cNvPr id="8" name="Rect 0"/>
          <p:cNvSpPr txBox="1">
            <a:spLocks/>
          </p:cNvSpPr>
          <p:nvPr/>
        </p:nvSpPr>
        <p:spPr>
          <a:xfrm>
            <a:off x="12344400" y="9715500"/>
            <a:ext cx="5106035" cy="43088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C1C1C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머신러닝을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1C1C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C1C1C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활용한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1C1C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C1C1C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스타트업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1C1C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C1C1C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매출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1C1C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C1C1C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예측</a:t>
            </a:r>
            <a:endParaRPr kumimoji="0" lang="ko-KR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C1C1C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Noto Sans CJK KR Light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758825" y="9726295"/>
            <a:ext cx="1908810" cy="4470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분석할 것이5</a:t>
            </a:r>
            <a:endParaRPr kumimoji="0" lang="ko-KR" altLang="en-US" sz="2200" b="1" i="0" u="none" strike="noStrike" kern="1200" cap="none" spc="0" normalizeH="0" baseline="0" noProof="0">
              <a:ln>
                <a:noFill/>
              </a:ln>
              <a:solidFill>
                <a:srgbClr val="5D5D5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1752600" y="495300"/>
            <a:ext cx="6172835" cy="8318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-90" normalizeH="0" baseline="0" noProof="0" dirty="0" err="1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kumimoji="0" lang="ko-KR" altLang="en-US" sz="4800" b="1" i="0" u="none" strike="noStrike" kern="1200" cap="none" spc="-9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파이프라인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5D5D5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927734" y="471805"/>
            <a:ext cx="1053465" cy="86177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-90" normalizeH="0" baseline="0" noProof="0" dirty="0">
                <a:ln>
                  <a:noFill/>
                </a:ln>
                <a:solidFill>
                  <a:srgbClr val="C1C1C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03</a:t>
            </a:r>
            <a:endParaRPr kumimoji="0" lang="ko-KR" altLang="en-US" sz="5000" b="1" i="0" u="none" strike="noStrike" kern="1200" cap="none" spc="0" normalizeH="0" baseline="0" noProof="0" dirty="0">
              <a:ln>
                <a:noFill/>
              </a:ln>
              <a:solidFill>
                <a:srgbClr val="C1C1C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1010285" y="1724025"/>
            <a:ext cx="419862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ko-KR" sz="3600" b="1" i="0" strike="noStrike" cap="none">
                <a:ln w="9525" cap="flat" cmpd="sng">
                  <a:noFill/>
                  <a:prstDash/>
                </a:ln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4</a:t>
            </a:r>
            <a:r>
              <a:rPr lang="en-US" altLang="ko-KR" sz="3600" b="1" i="0" strike="noStrike" cap="none">
                <a:ln w="9525" cap="flat" cmpd="sng">
                  <a:noFill/>
                  <a:prstDash/>
                </a:ln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) </a:t>
            </a:r>
            <a:r>
              <a:rPr lang="ko-KR" altLang="en-US" sz="3600" b="1" i="0" strike="noStrike" cap="none">
                <a:ln w="9525" cap="flat" cmpd="sng">
                  <a:noFill/>
                  <a:prstDash/>
                </a:ln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주요 피쳐 추가</a:t>
            </a:r>
          </a:p>
        </p:txBody>
      </p:sp>
      <p:grpSp>
        <p:nvGrpSpPr>
          <p:cNvPr id="61" name="Group 5"/>
          <p:cNvGrpSpPr>
            <a:grpSpLocks/>
          </p:cNvGrpSpPr>
          <p:nvPr/>
        </p:nvGrpSpPr>
        <p:grpSpPr>
          <a:xfrm>
            <a:off x="6201410" y="5233670"/>
            <a:ext cx="732790" cy="824230"/>
            <a:chOff x="6201410" y="5233670"/>
            <a:chExt cx="732790" cy="824230"/>
          </a:xfrm>
        </p:grpSpPr>
        <p:pic>
          <p:nvPicPr>
            <p:cNvPr id="62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1410" y="5233670"/>
              <a:ext cx="732790" cy="824230"/>
            </a:xfrm>
            <a:prstGeom prst="rect">
              <a:avLst/>
            </a:prstGeom>
            <a:no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383B6F-AE9E-86B1-39D9-08A4BC346D0E}"/>
              </a:ext>
            </a:extLst>
          </p:cNvPr>
          <p:cNvSpPr txBox="1"/>
          <p:nvPr/>
        </p:nvSpPr>
        <p:spPr>
          <a:xfrm>
            <a:off x="6945630" y="4616450"/>
            <a:ext cx="374205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LinearRegresssion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KNeighborsRegressor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DecisionTreeRegressor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Lasso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Ridge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8100014-B840-F88C-F26B-9289D562CAFB}"/>
              </a:ext>
            </a:extLst>
          </p:cNvPr>
          <p:cNvSpPr/>
          <p:nvPr/>
        </p:nvSpPr>
        <p:spPr>
          <a:xfrm>
            <a:off x="8268335" y="3913505"/>
            <a:ext cx="2141855" cy="533400"/>
          </a:xfrm>
          <a:prstGeom prst="roundRect">
            <a:avLst>
              <a:gd name="adj" fmla="val 3381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 0">
            <a:extLst>
              <a:ext uri="{FF2B5EF4-FFF2-40B4-BE49-F238E27FC236}">
                <a16:creationId xmlns:a16="http://schemas.microsoft.com/office/drawing/2014/main" id="{013ED7DB-4ABB-44C8-BE71-5D892F1A2832}"/>
              </a:ext>
            </a:extLst>
          </p:cNvPr>
          <p:cNvSpPr txBox="1">
            <a:spLocks/>
          </p:cNvSpPr>
          <p:nvPr/>
        </p:nvSpPr>
        <p:spPr>
          <a:xfrm>
            <a:off x="8640445" y="3964305"/>
            <a:ext cx="1371600" cy="4616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charset="0"/>
              </a:rPr>
              <a:t>연매출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haroni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892822-9CEB-6FF4-4DBB-C53393B829F2}"/>
              </a:ext>
            </a:extLst>
          </p:cNvPr>
          <p:cNvSpPr txBox="1"/>
          <p:nvPr/>
        </p:nvSpPr>
        <p:spPr>
          <a:xfrm>
            <a:off x="10786110" y="4606925"/>
            <a:ext cx="1143000" cy="476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0.93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41B1F3-079C-2DC1-6BED-1E6D3036AFF9}"/>
              </a:ext>
            </a:extLst>
          </p:cNvPr>
          <p:cNvSpPr txBox="1"/>
          <p:nvPr/>
        </p:nvSpPr>
        <p:spPr>
          <a:xfrm>
            <a:off x="10786110" y="5416550"/>
            <a:ext cx="1143000" cy="476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0.68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B1DF6A-0D8F-91CD-F346-98747D8E0A4A}"/>
              </a:ext>
            </a:extLst>
          </p:cNvPr>
          <p:cNvSpPr txBox="1"/>
          <p:nvPr/>
        </p:nvSpPr>
        <p:spPr>
          <a:xfrm>
            <a:off x="10786110" y="5805170"/>
            <a:ext cx="1143000" cy="476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0.85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DB7CF3-2F31-5B8B-A6D6-4366C8F1FE2B}"/>
              </a:ext>
            </a:extLst>
          </p:cNvPr>
          <p:cNvSpPr txBox="1"/>
          <p:nvPr/>
        </p:nvSpPr>
        <p:spPr>
          <a:xfrm>
            <a:off x="10687685" y="6190615"/>
            <a:ext cx="1143000" cy="476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-0.37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F006DB-0C4C-3B2E-266F-6D498D5CD749}"/>
              </a:ext>
            </a:extLst>
          </p:cNvPr>
          <p:cNvSpPr txBox="1"/>
          <p:nvPr/>
        </p:nvSpPr>
        <p:spPr>
          <a:xfrm>
            <a:off x="10786110" y="5013325"/>
            <a:ext cx="1253490" cy="476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0.53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406F56-0724-37A4-251B-40E3D60A5AE3}"/>
              </a:ext>
            </a:extLst>
          </p:cNvPr>
          <p:cNvSpPr/>
          <p:nvPr/>
        </p:nvSpPr>
        <p:spPr>
          <a:xfrm>
            <a:off x="14401800" y="2171700"/>
            <a:ext cx="1276985" cy="5334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31C40F-98A5-631C-9285-2551016FC92C}"/>
              </a:ext>
            </a:extLst>
          </p:cNvPr>
          <p:cNvSpPr txBox="1"/>
          <p:nvPr/>
        </p:nvSpPr>
        <p:spPr>
          <a:xfrm>
            <a:off x="14504670" y="2229485"/>
            <a:ext cx="1146810" cy="446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시각화</a:t>
            </a:r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1DAC4082-CC0C-7FA4-1DF3-849A6B7A513B}"/>
              </a:ext>
            </a:extLst>
          </p:cNvPr>
          <p:cNvSpPr>
            <a:spLocks/>
          </p:cNvSpPr>
          <p:nvPr/>
        </p:nvSpPr>
        <p:spPr>
          <a:xfrm>
            <a:off x="838200" y="2689860"/>
            <a:ext cx="4561205" cy="6318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독립변수</a:t>
            </a:r>
          </a:p>
        </p:txBody>
      </p:sp>
      <p:sp>
        <p:nvSpPr>
          <p:cNvPr id="17" name="Rect 0">
            <a:extLst>
              <a:ext uri="{FF2B5EF4-FFF2-40B4-BE49-F238E27FC236}">
                <a16:creationId xmlns:a16="http://schemas.microsoft.com/office/drawing/2014/main" id="{574AA9F1-ACD6-84DD-890E-6660101D7D0C}"/>
              </a:ext>
            </a:extLst>
          </p:cNvPr>
          <p:cNvSpPr>
            <a:spLocks/>
          </p:cNvSpPr>
          <p:nvPr/>
        </p:nvSpPr>
        <p:spPr>
          <a:xfrm>
            <a:off x="857885" y="7823835"/>
            <a:ext cx="4561205" cy="6318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종속변수</a:t>
            </a:r>
          </a:p>
        </p:txBody>
      </p:sp>
      <p:sp>
        <p:nvSpPr>
          <p:cNvPr id="34" name="Rect 0">
            <a:extLst>
              <a:ext uri="{FF2B5EF4-FFF2-40B4-BE49-F238E27FC236}">
                <a16:creationId xmlns:a16="http://schemas.microsoft.com/office/drawing/2014/main" id="{BA363F62-14F9-C6BB-1626-20226E4E627D}"/>
              </a:ext>
            </a:extLst>
          </p:cNvPr>
          <p:cNvSpPr txBox="1">
            <a:spLocks/>
          </p:cNvSpPr>
          <p:nvPr/>
        </p:nvSpPr>
        <p:spPr>
          <a:xfrm>
            <a:off x="762000" y="3397250"/>
            <a:ext cx="2591435" cy="39858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자본금</a:t>
            </a: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고용인원</a:t>
            </a: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누적투자유치금액</a:t>
            </a: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투자유치횟수</a:t>
            </a: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서비스</a:t>
            </a: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/</a:t>
            </a:r>
            <a:r>
              <a:rPr kumimoji="0" lang="en-US" altLang="ko-KR" sz="2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제품수</a:t>
            </a: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설립일자</a:t>
            </a: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(</a:t>
            </a:r>
            <a:r>
              <a:rPr kumimoji="0" lang="en-US" altLang="ko-KR" sz="2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연차</a:t>
            </a: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)</a:t>
            </a: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주소</a:t>
            </a: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연간퇴사율</a:t>
            </a: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공동창업자수</a:t>
            </a:r>
            <a:endParaRPr kumimoji="0" lang="en-US" altLang="ko-KR" sz="23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300" b="1" i="0" u="none" strike="noStrike" kern="1200" cap="none" spc="0" normalizeH="0" baseline="0" noProof="0" dirty="0" err="1">
                <a:ln>
                  <a:noFill/>
                </a:ln>
                <a:solidFill>
                  <a:srgbClr val="0611F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자본잠식률</a:t>
            </a: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srgbClr val="0611F2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0611F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시장 규모</a:t>
            </a: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srgbClr val="0611F2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6FF8E56E-2692-32F5-512E-B0DA7D42BBFC}"/>
              </a:ext>
            </a:extLst>
          </p:cNvPr>
          <p:cNvSpPr txBox="1">
            <a:spLocks/>
          </p:cNvSpPr>
          <p:nvPr/>
        </p:nvSpPr>
        <p:spPr>
          <a:xfrm>
            <a:off x="1727835" y="8644255"/>
            <a:ext cx="2781935" cy="4616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charset="0"/>
              </a:rPr>
              <a:t>연매출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haroni" charset="0"/>
            </a:endParaRPr>
          </a:p>
        </p:txBody>
      </p:sp>
      <p:sp>
        <p:nvSpPr>
          <p:cNvPr id="36" name="Rect 0">
            <a:extLst>
              <a:ext uri="{FF2B5EF4-FFF2-40B4-BE49-F238E27FC236}">
                <a16:creationId xmlns:a16="http://schemas.microsoft.com/office/drawing/2014/main" id="{AF775E37-2458-7DB2-C244-665EF5C35201}"/>
              </a:ext>
            </a:extLst>
          </p:cNvPr>
          <p:cNvSpPr txBox="1">
            <a:spLocks/>
          </p:cNvSpPr>
          <p:nvPr/>
        </p:nvSpPr>
        <p:spPr>
          <a:xfrm>
            <a:off x="2971800" y="3435985"/>
            <a:ext cx="2591435" cy="469359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총투자자수</a:t>
            </a: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최종투자단계</a:t>
            </a: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매출액</a:t>
            </a: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영업이익</a:t>
            </a: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순이익</a:t>
            </a: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자산</a:t>
            </a: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자본</a:t>
            </a: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최근 투자 유치</a:t>
            </a: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en-US" sz="2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특허기술 평균등급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0611F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주소 가중치 점수</a:t>
            </a: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srgbClr val="0611F2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300" b="1" i="0" u="none" strike="noStrike" kern="1200" cap="none" spc="0" normalizeH="0" baseline="0" noProof="0" dirty="0" err="1">
                <a:ln>
                  <a:noFill/>
                </a:ln>
                <a:solidFill>
                  <a:srgbClr val="0611F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투자사</a:t>
            </a:r>
            <a:r>
              <a:rPr kumimoji="0" lang="ko-KR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0611F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 점수</a:t>
            </a: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srgbClr val="0611F2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D8C50E-5610-1126-4E71-9F5589ACF4E0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880" y="2838450"/>
            <a:ext cx="4319905" cy="306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890A0876-0CDD-B95C-2417-266839185352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7800" y="6043295"/>
            <a:ext cx="4319905" cy="306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30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>
            <a:grpSpLocks/>
          </p:cNvGrpSpPr>
          <p:nvPr/>
        </p:nvGrpSpPr>
        <p:grpSpPr>
          <a:xfrm>
            <a:off x="826135" y="1355725"/>
            <a:ext cx="16634460" cy="54610"/>
            <a:chOff x="826135" y="1355725"/>
            <a:chExt cx="16634460" cy="54610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6135" y="1355725"/>
              <a:ext cx="16634460" cy="54610"/>
            </a:xfrm>
            <a:prstGeom prst="rect">
              <a:avLst/>
            </a:prstGeom>
            <a:noFill/>
          </p:spPr>
        </p:pic>
      </p:grpSp>
      <p:grpSp>
        <p:nvGrpSpPr>
          <p:cNvPr id="1002" name="Group 5"/>
          <p:cNvGrpSpPr>
            <a:grpSpLocks/>
          </p:cNvGrpSpPr>
          <p:nvPr/>
        </p:nvGrpSpPr>
        <p:grpSpPr>
          <a:xfrm>
            <a:off x="826135" y="9625330"/>
            <a:ext cx="16634460" cy="54610"/>
            <a:chOff x="826135" y="9625330"/>
            <a:chExt cx="16634460" cy="54610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6135" y="9625330"/>
              <a:ext cx="16634460" cy="54610"/>
            </a:xfrm>
            <a:prstGeom prst="rect">
              <a:avLst/>
            </a:prstGeom>
            <a:noFill/>
          </p:spPr>
        </p:pic>
      </p:grpSp>
      <p:sp>
        <p:nvSpPr>
          <p:cNvPr id="8" name="Rect 0"/>
          <p:cNvSpPr txBox="1">
            <a:spLocks/>
          </p:cNvSpPr>
          <p:nvPr/>
        </p:nvSpPr>
        <p:spPr>
          <a:xfrm>
            <a:off x="12268200" y="9715500"/>
            <a:ext cx="5182235" cy="43088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sz="2200" b="1" dirty="0" err="1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머신러닝을</a:t>
            </a:r>
            <a:r>
              <a:rPr lang="en-US" sz="2200" b="1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 </a:t>
            </a:r>
            <a:r>
              <a:rPr lang="en-US" sz="2200" b="1" dirty="0" err="1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활용한</a:t>
            </a:r>
            <a:r>
              <a:rPr lang="en-US" sz="2200" b="1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 </a:t>
            </a:r>
            <a:r>
              <a:rPr lang="en-US" sz="2200" b="1" dirty="0" err="1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스타트업</a:t>
            </a:r>
            <a:r>
              <a:rPr lang="en-US" sz="2200" b="1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 </a:t>
            </a:r>
            <a:r>
              <a:rPr lang="en-US" sz="2200" b="1" dirty="0" err="1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매출</a:t>
            </a:r>
            <a:r>
              <a:rPr lang="en-US" sz="2200" b="1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 </a:t>
            </a:r>
            <a:r>
              <a:rPr lang="en-US" sz="2200" b="1" dirty="0" err="1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예측</a:t>
            </a:r>
            <a:endParaRPr lang="ko-KR" altLang="en-US" sz="2200" b="1" dirty="0">
              <a:solidFill>
                <a:srgbClr val="C1C1C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JK KR Light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758825" y="9726295"/>
            <a:ext cx="1908810" cy="4470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2200" b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분석할 것이5</a:t>
            </a:r>
            <a:endParaRPr lang="ko-KR" altLang="en-US" sz="2200" b="1">
              <a:solidFill>
                <a:srgbClr val="5D5D5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1752600" y="495300"/>
            <a:ext cx="6172835" cy="8318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800" b="1" spc="-90" dirty="0" err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4800" b="1" spc="-90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파이프라인</a:t>
            </a:r>
            <a:endParaRPr lang="ko-KR" altLang="en-US" sz="4800" b="1" dirty="0">
              <a:solidFill>
                <a:srgbClr val="5D5D5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927734" y="471805"/>
            <a:ext cx="977265" cy="86177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sz="5000" b="1" spc="-90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03</a:t>
            </a:r>
            <a:endParaRPr lang="ko-KR" altLang="en-US" sz="5000" b="1" dirty="0">
              <a:solidFill>
                <a:srgbClr val="C1C1C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1010285" y="1724025"/>
            <a:ext cx="419862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sz="3600" b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5) </a:t>
            </a:r>
            <a:r>
              <a:rPr lang="ko-KR" altLang="en-US" sz="3600" b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이상치 제거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1EBBC97-183A-1D16-E8D6-78791584B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485" y="2550160"/>
            <a:ext cx="6701155" cy="62680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93F14E9-5C15-ED33-8F6F-FC1BA742D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515" y="3435985"/>
            <a:ext cx="7239000" cy="54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91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>
            <a:grpSpLocks/>
          </p:cNvGrpSpPr>
          <p:nvPr/>
        </p:nvGrpSpPr>
        <p:grpSpPr>
          <a:xfrm>
            <a:off x="826135" y="1355725"/>
            <a:ext cx="16634460" cy="54610"/>
            <a:chOff x="826135" y="1355725"/>
            <a:chExt cx="16634460" cy="54610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6135" y="1355725"/>
              <a:ext cx="16634460" cy="54610"/>
            </a:xfrm>
            <a:prstGeom prst="rect">
              <a:avLst/>
            </a:prstGeom>
            <a:noFill/>
          </p:spPr>
        </p:pic>
      </p:grpSp>
      <p:grpSp>
        <p:nvGrpSpPr>
          <p:cNvPr id="1002" name="Group 5"/>
          <p:cNvGrpSpPr>
            <a:grpSpLocks/>
          </p:cNvGrpSpPr>
          <p:nvPr/>
        </p:nvGrpSpPr>
        <p:grpSpPr>
          <a:xfrm>
            <a:off x="826135" y="9625330"/>
            <a:ext cx="16634460" cy="54610"/>
            <a:chOff x="826135" y="9625330"/>
            <a:chExt cx="16634460" cy="54610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6135" y="9625330"/>
              <a:ext cx="16634460" cy="54610"/>
            </a:xfrm>
            <a:prstGeom prst="rect">
              <a:avLst/>
            </a:prstGeom>
            <a:noFill/>
          </p:spPr>
        </p:pic>
      </p:grpSp>
      <p:sp>
        <p:nvSpPr>
          <p:cNvPr id="8" name="Rect 0"/>
          <p:cNvSpPr txBox="1">
            <a:spLocks/>
          </p:cNvSpPr>
          <p:nvPr/>
        </p:nvSpPr>
        <p:spPr>
          <a:xfrm>
            <a:off x="12496800" y="9715500"/>
            <a:ext cx="4953635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sz="2200" b="1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머신러닝을 활용한 스타트업 매출 예측</a:t>
            </a:r>
            <a:endParaRPr lang="ko-KR" altLang="en-US" sz="2200" b="1">
              <a:solidFill>
                <a:srgbClr val="C1C1C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JK KR Light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758825" y="9726295"/>
            <a:ext cx="1908810" cy="4470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2200" b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분석할 것이5</a:t>
            </a:r>
            <a:endParaRPr lang="ko-KR" altLang="en-US" sz="2200" b="1">
              <a:solidFill>
                <a:srgbClr val="5D5D5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1752600" y="495300"/>
            <a:ext cx="6172835" cy="8318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800" b="1" spc="-90" dirty="0" err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4800" b="1" spc="-90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파이프라인</a:t>
            </a:r>
            <a:endParaRPr lang="ko-KR" altLang="en-US" sz="4800" b="1" dirty="0">
              <a:solidFill>
                <a:srgbClr val="5D5D5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927734" y="471805"/>
            <a:ext cx="901065" cy="86177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sz="5000" b="1" spc="-90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03</a:t>
            </a:r>
            <a:endParaRPr lang="ko-KR" altLang="en-US" sz="5000" b="1" dirty="0">
              <a:solidFill>
                <a:srgbClr val="C1C1C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1010285" y="1724025"/>
            <a:ext cx="419862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sz="3600" b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5) </a:t>
            </a:r>
            <a:r>
              <a:rPr lang="ko-KR" altLang="en-US" sz="3600" b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이상치 제거</a:t>
            </a:r>
          </a:p>
        </p:txBody>
      </p:sp>
      <p:grpSp>
        <p:nvGrpSpPr>
          <p:cNvPr id="61" name="Group 5"/>
          <p:cNvGrpSpPr>
            <a:grpSpLocks/>
          </p:cNvGrpSpPr>
          <p:nvPr/>
        </p:nvGrpSpPr>
        <p:grpSpPr>
          <a:xfrm>
            <a:off x="6096000" y="3785870"/>
            <a:ext cx="732790" cy="824230"/>
            <a:chOff x="6096000" y="3785870"/>
            <a:chExt cx="732790" cy="824230"/>
          </a:xfrm>
        </p:grpSpPr>
        <p:pic>
          <p:nvPicPr>
            <p:cNvPr id="62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785870"/>
              <a:ext cx="732790" cy="824230"/>
            </a:xfrm>
            <a:prstGeom prst="rect">
              <a:avLst/>
            </a:prstGeom>
            <a:no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383B6F-AE9E-86B1-39D9-08A4BC346D0E}"/>
              </a:ext>
            </a:extLst>
          </p:cNvPr>
          <p:cNvSpPr txBox="1"/>
          <p:nvPr/>
        </p:nvSpPr>
        <p:spPr>
          <a:xfrm>
            <a:off x="6840220" y="3168650"/>
            <a:ext cx="374205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LinearRegresssion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KNeighborsRegressor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DecisionTreeRegressor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Lasso</a:t>
            </a:r>
          </a:p>
          <a:p>
            <a:pPr marL="342900" indent="-342900">
              <a:buAutoNum type="arabicParenR"/>
            </a:pP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Ridge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8100014-B840-F88C-F26B-9289D562CAFB}"/>
              </a:ext>
            </a:extLst>
          </p:cNvPr>
          <p:cNvSpPr/>
          <p:nvPr/>
        </p:nvSpPr>
        <p:spPr>
          <a:xfrm>
            <a:off x="8133715" y="2454275"/>
            <a:ext cx="2141855" cy="533400"/>
          </a:xfrm>
          <a:prstGeom prst="roundRect">
            <a:avLst>
              <a:gd name="adj" fmla="val 3381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 0">
            <a:extLst>
              <a:ext uri="{FF2B5EF4-FFF2-40B4-BE49-F238E27FC236}">
                <a16:creationId xmlns:a16="http://schemas.microsoft.com/office/drawing/2014/main" id="{013ED7DB-4ABB-44C8-BE71-5D892F1A2832}"/>
              </a:ext>
            </a:extLst>
          </p:cNvPr>
          <p:cNvSpPr txBox="1">
            <a:spLocks/>
          </p:cNvSpPr>
          <p:nvPr/>
        </p:nvSpPr>
        <p:spPr>
          <a:xfrm>
            <a:off x="8505825" y="2505075"/>
            <a:ext cx="1371600" cy="4616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Aharoni" charset="0"/>
              </a:rPr>
              <a:t>연매출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  <a:cs typeface="Aharoni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892822-9CEB-6FF4-4DBB-C53393B829F2}"/>
              </a:ext>
            </a:extLst>
          </p:cNvPr>
          <p:cNvSpPr txBox="1"/>
          <p:nvPr/>
        </p:nvSpPr>
        <p:spPr>
          <a:xfrm>
            <a:off x="10680700" y="3159125"/>
            <a:ext cx="1143000" cy="476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0.93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41B1F3-079C-2DC1-6BED-1E6D3036AFF9}"/>
              </a:ext>
            </a:extLst>
          </p:cNvPr>
          <p:cNvSpPr txBox="1"/>
          <p:nvPr/>
        </p:nvSpPr>
        <p:spPr>
          <a:xfrm>
            <a:off x="10680700" y="3968750"/>
            <a:ext cx="1143000" cy="476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B1DF6A-0D8F-91CD-F346-98747D8E0A4A}"/>
              </a:ext>
            </a:extLst>
          </p:cNvPr>
          <p:cNvSpPr txBox="1"/>
          <p:nvPr/>
        </p:nvSpPr>
        <p:spPr>
          <a:xfrm>
            <a:off x="10582275" y="4357370"/>
            <a:ext cx="1143000" cy="476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-0.04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DB7CF3-2F31-5B8B-A6D6-4366C8F1FE2B}"/>
              </a:ext>
            </a:extLst>
          </p:cNvPr>
          <p:cNvSpPr txBox="1"/>
          <p:nvPr/>
        </p:nvSpPr>
        <p:spPr>
          <a:xfrm>
            <a:off x="10676255" y="4742815"/>
            <a:ext cx="1143000" cy="476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0.90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F006DB-0C4C-3B2E-266F-6D498D5CD749}"/>
              </a:ext>
            </a:extLst>
          </p:cNvPr>
          <p:cNvSpPr txBox="1"/>
          <p:nvPr/>
        </p:nvSpPr>
        <p:spPr>
          <a:xfrm>
            <a:off x="10668000" y="3565525"/>
            <a:ext cx="1253490" cy="476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0.53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406F56-0724-37A4-251B-40E3D60A5AE3}"/>
              </a:ext>
            </a:extLst>
          </p:cNvPr>
          <p:cNvSpPr/>
          <p:nvPr/>
        </p:nvSpPr>
        <p:spPr>
          <a:xfrm>
            <a:off x="14401800" y="2171700"/>
            <a:ext cx="1276985" cy="5334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31C40F-98A5-631C-9285-2551016FC92C}"/>
              </a:ext>
            </a:extLst>
          </p:cNvPr>
          <p:cNvSpPr txBox="1"/>
          <p:nvPr/>
        </p:nvSpPr>
        <p:spPr>
          <a:xfrm>
            <a:off x="14504670" y="2229485"/>
            <a:ext cx="1146810" cy="446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</a:t>
            </a:r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1DAC4082-CC0C-7FA4-1DF3-849A6B7A513B}"/>
              </a:ext>
            </a:extLst>
          </p:cNvPr>
          <p:cNvSpPr>
            <a:spLocks/>
          </p:cNvSpPr>
          <p:nvPr/>
        </p:nvSpPr>
        <p:spPr>
          <a:xfrm>
            <a:off x="838200" y="2689860"/>
            <a:ext cx="4561205" cy="6318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독립변수</a:t>
            </a:r>
          </a:p>
        </p:txBody>
      </p:sp>
      <p:sp>
        <p:nvSpPr>
          <p:cNvPr id="17" name="Rect 0">
            <a:extLst>
              <a:ext uri="{FF2B5EF4-FFF2-40B4-BE49-F238E27FC236}">
                <a16:creationId xmlns:a16="http://schemas.microsoft.com/office/drawing/2014/main" id="{574AA9F1-ACD6-84DD-890E-6660101D7D0C}"/>
              </a:ext>
            </a:extLst>
          </p:cNvPr>
          <p:cNvSpPr>
            <a:spLocks/>
          </p:cNvSpPr>
          <p:nvPr/>
        </p:nvSpPr>
        <p:spPr>
          <a:xfrm>
            <a:off x="857885" y="7823835"/>
            <a:ext cx="4561205" cy="6318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종속변수</a:t>
            </a:r>
          </a:p>
        </p:txBody>
      </p:sp>
      <p:sp>
        <p:nvSpPr>
          <p:cNvPr id="34" name="Rect 0">
            <a:extLst>
              <a:ext uri="{FF2B5EF4-FFF2-40B4-BE49-F238E27FC236}">
                <a16:creationId xmlns:a16="http://schemas.microsoft.com/office/drawing/2014/main" id="{BA363F62-14F9-C6BB-1626-20226E4E627D}"/>
              </a:ext>
            </a:extLst>
          </p:cNvPr>
          <p:cNvSpPr txBox="1">
            <a:spLocks/>
          </p:cNvSpPr>
          <p:nvPr/>
        </p:nvSpPr>
        <p:spPr>
          <a:xfrm>
            <a:off x="762000" y="3397250"/>
            <a:ext cx="2591435" cy="39858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3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자본금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23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고용인원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23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누적투자유치금액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23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투자유치횟수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23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서비스</a:t>
            </a:r>
            <a:r>
              <a:rPr lang="en-US" altLang="ko-KR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/</a:t>
            </a:r>
            <a:r>
              <a:rPr lang="en-US" altLang="ko-KR" sz="23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제품수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23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설립일자</a:t>
            </a:r>
            <a:r>
              <a:rPr lang="en-US" altLang="ko-KR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(</a:t>
            </a:r>
            <a:r>
              <a:rPr lang="en-US" altLang="ko-KR" sz="23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연차</a:t>
            </a:r>
            <a:r>
              <a:rPr lang="en-US" altLang="ko-KR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)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23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주소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23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연간퇴사율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2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공동창업자수</a:t>
            </a:r>
            <a:endParaRPr lang="en-US" altLang="ko-KR" sz="23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300" b="1" dirty="0" err="1">
                <a:solidFill>
                  <a:srgbClr val="0611F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자본잠식률</a:t>
            </a:r>
            <a:endParaRPr lang="ko-KR" altLang="en-US" sz="2300" b="1" dirty="0">
              <a:solidFill>
                <a:srgbClr val="0611F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300" b="1" dirty="0">
                <a:solidFill>
                  <a:srgbClr val="0611F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시장 규모</a:t>
            </a:r>
            <a:endParaRPr lang="ko-KR" altLang="en-US" sz="2300" b="1" dirty="0">
              <a:solidFill>
                <a:srgbClr val="0611F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6FF8E56E-2692-32F5-512E-B0DA7D42BBFC}"/>
              </a:ext>
            </a:extLst>
          </p:cNvPr>
          <p:cNvSpPr txBox="1">
            <a:spLocks/>
          </p:cNvSpPr>
          <p:nvPr/>
        </p:nvSpPr>
        <p:spPr>
          <a:xfrm>
            <a:off x="1727835" y="8644255"/>
            <a:ext cx="2781935" cy="4616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Aharoni" charset="0"/>
              </a:rPr>
              <a:t>연매출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  <a:cs typeface="Aharoni" charset="0"/>
            </a:endParaRPr>
          </a:p>
        </p:txBody>
      </p:sp>
      <p:sp>
        <p:nvSpPr>
          <p:cNvPr id="36" name="Rect 0">
            <a:extLst>
              <a:ext uri="{FF2B5EF4-FFF2-40B4-BE49-F238E27FC236}">
                <a16:creationId xmlns:a16="http://schemas.microsoft.com/office/drawing/2014/main" id="{AF775E37-2458-7DB2-C244-665EF5C35201}"/>
              </a:ext>
            </a:extLst>
          </p:cNvPr>
          <p:cNvSpPr txBox="1">
            <a:spLocks/>
          </p:cNvSpPr>
          <p:nvPr/>
        </p:nvSpPr>
        <p:spPr>
          <a:xfrm>
            <a:off x="2971800" y="3435985"/>
            <a:ext cx="2591435" cy="469359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3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총투자자수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최종투자단계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매출액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영업이익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순이익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자산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자본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최근 투자 유치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algn="ctr"/>
            <a:r>
              <a:rPr lang="ko-KR" altLang="en-US" sz="2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특허기술 평균등급</a:t>
            </a:r>
            <a:endParaRPr lang="en-US" altLang="ko-KR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300" b="1" dirty="0">
                <a:solidFill>
                  <a:srgbClr val="0611F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주소 가중치 점수</a:t>
            </a:r>
            <a:endParaRPr lang="ko-KR" altLang="en-US" sz="2300" b="1" dirty="0">
              <a:solidFill>
                <a:srgbClr val="0611F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300" b="1" dirty="0" err="1">
                <a:solidFill>
                  <a:srgbClr val="0611F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투자사</a:t>
            </a:r>
            <a:r>
              <a:rPr lang="ko-KR" altLang="ko-KR" sz="2300" b="1" dirty="0">
                <a:solidFill>
                  <a:srgbClr val="0611F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 점수</a:t>
            </a:r>
            <a:endParaRPr lang="ko-KR" altLang="en-US" sz="2300" b="1" dirty="0">
              <a:solidFill>
                <a:srgbClr val="0611F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8FD99B-CA58-2D69-B1BA-EAFC49F0E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050" y="6896100"/>
            <a:ext cx="6125845" cy="125031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CD69952-3A18-E59D-AD7F-29B4177FD654}"/>
              </a:ext>
            </a:extLst>
          </p:cNvPr>
          <p:cNvSpPr/>
          <p:nvPr/>
        </p:nvSpPr>
        <p:spPr>
          <a:xfrm>
            <a:off x="8143875" y="5600700"/>
            <a:ext cx="2141855" cy="533400"/>
          </a:xfrm>
          <a:prstGeom prst="roundRect">
            <a:avLst>
              <a:gd name="adj" fmla="val 3381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26AF1F3B-35AE-2421-5EA9-00DBC7653EA9}"/>
              </a:ext>
            </a:extLst>
          </p:cNvPr>
          <p:cNvSpPr txBox="1">
            <a:spLocks/>
          </p:cNvSpPr>
          <p:nvPr/>
        </p:nvSpPr>
        <p:spPr>
          <a:xfrm>
            <a:off x="8367395" y="5651500"/>
            <a:ext cx="16484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haroni" charset="0"/>
              </a:rPr>
              <a:t>모델 평가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941C887-E0B2-F9C0-BCC8-7BE3F4D75399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0340" y="2840355"/>
            <a:ext cx="4319905" cy="306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37E5176-95BE-3E4B-F2E3-251753CB8CDE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0340" y="5980430"/>
            <a:ext cx="4319905" cy="306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BFF9408-570F-79BA-A713-B82AFE9DAE58}"/>
              </a:ext>
            </a:extLst>
          </p:cNvPr>
          <p:cNvSpPr txBox="1"/>
          <p:nvPr/>
        </p:nvSpPr>
        <p:spPr>
          <a:xfrm>
            <a:off x="7124064" y="6267450"/>
            <a:ext cx="4229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선형회귀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LinearRegresssion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9640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6135" y="1355725"/>
            <a:ext cx="16633825" cy="53975"/>
            <a:chOff x="826135" y="1355725"/>
            <a:chExt cx="16633825" cy="53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135" y="1355725"/>
              <a:ext cx="16633825" cy="539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135" y="9625330"/>
            <a:ext cx="16633825" cy="53975"/>
            <a:chOff x="826135" y="9625330"/>
            <a:chExt cx="16633825" cy="539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135" y="9625330"/>
              <a:ext cx="16633825" cy="539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268200" y="9715500"/>
            <a:ext cx="5181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b="1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pitchFamily="34" charset="0"/>
              </a:rPr>
              <a:t>머신러닝을 활용한 스타트업 매출 예측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8825" y="9726295"/>
            <a:ext cx="1908175" cy="446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분석할 것이5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52600" y="505290"/>
            <a:ext cx="6172200" cy="831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Hope Valley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27735" y="471805"/>
            <a:ext cx="97726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kern="0" spc="-100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04</a:t>
            </a:r>
            <a:endParaRPr lang="en-US" sz="5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실행영상">
            <a:hlinkClick r:id="" action="ppaction://media"/>
            <a:extLst>
              <a:ext uri="{FF2B5EF4-FFF2-40B4-BE49-F238E27FC236}">
                <a16:creationId xmlns:a16="http://schemas.microsoft.com/office/drawing/2014/main" id="{5E54221F-F62C-E7D7-3F25-00E320CC4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5000" y="1993670"/>
            <a:ext cx="14135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7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6135" y="2291715"/>
            <a:ext cx="16633825" cy="13970"/>
            <a:chOff x="826135" y="2291715"/>
            <a:chExt cx="16633825" cy="139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35" y="2291715"/>
              <a:ext cx="16633825" cy="139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135" y="9097010"/>
            <a:ext cx="16633825" cy="13970"/>
            <a:chOff x="826135" y="9097010"/>
            <a:chExt cx="16633825" cy="139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35" y="9097010"/>
              <a:ext cx="16633825" cy="1397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715000" y="4253865"/>
            <a:ext cx="6742430" cy="1631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0" b="1" dirty="0">
                <a:latin typeface="Noto Sans CJK KR Bold" pitchFamily="34" charset="0"/>
                <a:cs typeface="Noto Sans CJK KR Bold" pitchFamily="34" charset="0"/>
              </a:rPr>
              <a:t>감사합니다</a:t>
            </a:r>
            <a:endParaRPr lang="en-US" b="1" dirty="0"/>
          </a:p>
        </p:txBody>
      </p:sp>
      <p:sp>
        <p:nvSpPr>
          <p:cNvPr id="9" name="Object 9"/>
          <p:cNvSpPr txBox="1"/>
          <p:nvPr/>
        </p:nvSpPr>
        <p:spPr>
          <a:xfrm>
            <a:off x="5419090" y="1297305"/>
            <a:ext cx="674243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b="1" dirty="0">
                <a:solidFill>
                  <a:srgbClr val="5D5D5D"/>
                </a:solidFill>
                <a:latin typeface="HCR Dotum" pitchFamily="34" charset="0"/>
                <a:cs typeface="HCR Dotum" pitchFamily="34" charset="0"/>
              </a:rPr>
              <a:t>" 분석할 것이5 "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4683760" y="8511540"/>
            <a:ext cx="12705715" cy="806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000" b="1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머신러닝을 활용한 스타트업 매출 예측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6135" y="2291715"/>
            <a:ext cx="16633825" cy="13970"/>
            <a:chOff x="826135" y="2291715"/>
            <a:chExt cx="16633825" cy="139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35" y="2291715"/>
              <a:ext cx="16633825" cy="139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135" y="9097010"/>
            <a:ext cx="16633825" cy="13970"/>
            <a:chOff x="826135" y="9097010"/>
            <a:chExt cx="16633825" cy="139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35" y="9097010"/>
              <a:ext cx="16633825" cy="1397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487545" y="3790315"/>
            <a:ext cx="9100820" cy="24009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0" b="1" dirty="0">
                <a:latin typeface="Noto Sans CJK KR Bold" pitchFamily="34" charset="0"/>
                <a:cs typeface="Noto Sans CJK KR Bold" pitchFamily="34" charset="0"/>
              </a:rPr>
              <a:t>Q &amp; A</a:t>
            </a:r>
            <a:endParaRPr lang="en-US" b="1" dirty="0"/>
          </a:p>
        </p:txBody>
      </p:sp>
      <p:sp>
        <p:nvSpPr>
          <p:cNvPr id="9" name="Object 9"/>
          <p:cNvSpPr txBox="1"/>
          <p:nvPr/>
        </p:nvSpPr>
        <p:spPr>
          <a:xfrm>
            <a:off x="5419090" y="1297305"/>
            <a:ext cx="674243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b="1" dirty="0">
                <a:solidFill>
                  <a:srgbClr val="5D5D5D"/>
                </a:solidFill>
                <a:latin typeface="HCR Dotum" pitchFamily="34" charset="0"/>
                <a:cs typeface="HCR Dotum" pitchFamily="34" charset="0"/>
              </a:rPr>
              <a:t>" 분석할 것이5 "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041640" y="8511540"/>
            <a:ext cx="9262110" cy="7886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000" b="1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머신러닝을 활용한 스타트업 매출 예측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6135" y="2270125"/>
            <a:ext cx="16635730" cy="53975"/>
            <a:chOff x="826135" y="2129790"/>
            <a:chExt cx="16635730" cy="53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35" y="2129790"/>
              <a:ext cx="16635730" cy="539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7125" y="6994525"/>
            <a:ext cx="16633825" cy="53975"/>
            <a:chOff x="857250" y="6443345"/>
            <a:chExt cx="16633825" cy="539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250" y="6443345"/>
              <a:ext cx="16633825" cy="5397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228215" y="5958205"/>
            <a:ext cx="3121660" cy="861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b="1" kern="0" spc="-100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기획 의도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6775" y="1008380"/>
            <a:ext cx="1876425" cy="1087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목차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93175" y="9558020"/>
            <a:ext cx="856678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b="1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pitchFamily="34" charset="0"/>
              </a:rPr>
              <a:t>머신러닝을 활용한 스타트업 매출 예측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93289" y="8530472"/>
            <a:ext cx="66998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b="1" kern="0" spc="-100" dirty="0" err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5000" b="1" kern="0" spc="-100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파이프라인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935200" y="431800"/>
            <a:ext cx="274320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0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분석할 것이5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866774" y="4568330"/>
            <a:ext cx="16633825" cy="53975"/>
            <a:chOff x="826135" y="3550920"/>
            <a:chExt cx="16633825" cy="539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35" y="3550920"/>
              <a:ext cx="16633825" cy="5397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952271" y="3673057"/>
            <a:ext cx="151003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kern="0" spc="-100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01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14400" y="6005830"/>
            <a:ext cx="151003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kern="0" spc="-100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02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73772" y="8531146"/>
            <a:ext cx="1007428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kern="0" spc="-100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03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28215" y="3613645"/>
            <a:ext cx="783399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kern="0" spc="-100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시장현황 및 문제점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826135" y="9510395"/>
            <a:ext cx="16633825" cy="53975"/>
            <a:chOff x="826135" y="9510395"/>
            <a:chExt cx="16633825" cy="539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35" y="9510395"/>
              <a:ext cx="16633825" cy="539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6135" y="1181100"/>
            <a:ext cx="16633825" cy="53975"/>
            <a:chOff x="826135" y="1181100"/>
            <a:chExt cx="16633825" cy="53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35" y="1181100"/>
              <a:ext cx="16633825" cy="539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135" y="9625330"/>
            <a:ext cx="16633825" cy="53975"/>
            <a:chOff x="826135" y="9625330"/>
            <a:chExt cx="16633825" cy="539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35" y="9625330"/>
              <a:ext cx="16633825" cy="539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268200" y="9715500"/>
            <a:ext cx="5181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b="1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pitchFamily="34" charset="0"/>
              </a:rPr>
              <a:t>머신러닝을 활용한 스타트업 매출 예측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8825" y="9726295"/>
            <a:ext cx="1908175" cy="446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분석할 것이5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52600" y="320040"/>
            <a:ext cx="5257800" cy="784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kern="0" spc="-100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시장현황 및 문제점</a:t>
            </a:r>
            <a:endParaRPr lang="en-US" sz="4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7735" y="243205"/>
            <a:ext cx="901065" cy="861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kern="0" spc="-100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01</a:t>
            </a:r>
            <a:endParaRPr lang="en-US" sz="5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Object 10">
            <a:extLst>
              <a:ext uri="{FF2B5EF4-FFF2-40B4-BE49-F238E27FC236}">
                <a16:creationId xmlns:a16="http://schemas.microsoft.com/office/drawing/2014/main" id="{FC2AABC3-4F97-D814-69BB-303723A6B728}"/>
              </a:ext>
            </a:extLst>
          </p:cNvPr>
          <p:cNvSpPr txBox="1"/>
          <p:nvPr/>
        </p:nvSpPr>
        <p:spPr>
          <a:xfrm>
            <a:off x="10134600" y="3651586"/>
            <a:ext cx="7924800" cy="3016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0" dirty="0">
                <a:solidFill>
                  <a:srgbClr val="FC523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31.2</a:t>
            </a:r>
            <a:r>
              <a:rPr lang="en-US" sz="19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%</a:t>
            </a:r>
            <a:endParaRPr lang="en-US" sz="19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0E064299-0289-16AE-BFA8-A70C4DB01B6D}"/>
              </a:ext>
            </a:extLst>
          </p:cNvPr>
          <p:cNvSpPr txBox="1"/>
          <p:nvPr/>
        </p:nvSpPr>
        <p:spPr>
          <a:xfrm>
            <a:off x="381000" y="3619501"/>
            <a:ext cx="8211185" cy="3016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0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63.7</a:t>
            </a:r>
            <a:r>
              <a:rPr lang="en-US" sz="19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%</a:t>
            </a:r>
            <a:endParaRPr lang="en-US" sz="19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445D893C-6D1F-515E-1E1C-B6550A13FC33}"/>
              </a:ext>
            </a:extLst>
          </p:cNvPr>
          <p:cNvGrpSpPr>
            <a:grpSpLocks/>
          </p:cNvGrpSpPr>
          <p:nvPr/>
        </p:nvGrpSpPr>
        <p:grpSpPr>
          <a:xfrm>
            <a:off x="8534400" y="4288155"/>
            <a:ext cx="1676400" cy="1998345"/>
            <a:chOff x="11283719" y="5318773"/>
            <a:chExt cx="732790" cy="824230"/>
          </a:xfrm>
        </p:grpSpPr>
        <p:pic>
          <p:nvPicPr>
            <p:cNvPr id="11" name="Picture " descr="C:/Users/gjaischool1/AppData/Roaming/PolarisOffice/ETemp/3848_16720552/ImageTmp/image55.png">
              <a:extLst>
                <a:ext uri="{FF2B5EF4-FFF2-40B4-BE49-F238E27FC236}">
                  <a16:creationId xmlns:a16="http://schemas.microsoft.com/office/drawing/2014/main" id="{521E745A-B095-7AC1-20FC-D828DFE46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83719" y="5318773"/>
              <a:ext cx="732790" cy="824230"/>
            </a:xfrm>
            <a:prstGeom prst="rect">
              <a:avLst/>
            </a:prstGeom>
            <a:noFill/>
          </p:spPr>
        </p:pic>
      </p:grpSp>
      <p:sp>
        <p:nvSpPr>
          <p:cNvPr id="12" name="Object 26">
            <a:extLst>
              <a:ext uri="{FF2B5EF4-FFF2-40B4-BE49-F238E27FC236}">
                <a16:creationId xmlns:a16="http://schemas.microsoft.com/office/drawing/2014/main" id="{A205C658-C70D-58CC-1389-486B3C689ABF}"/>
              </a:ext>
            </a:extLst>
          </p:cNvPr>
          <p:cNvSpPr txBox="1"/>
          <p:nvPr/>
        </p:nvSpPr>
        <p:spPr>
          <a:xfrm>
            <a:off x="9372600" y="1375988"/>
            <a:ext cx="816800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pitchFamily="34" charset="0"/>
              </a:rPr>
              <a:t>출처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pitchFamily="34" charset="0"/>
              </a:rPr>
              <a:t> :  </a:t>
            </a:r>
            <a:r>
              <a:rPr lang="ko-KR" altLang="en-US" sz="2000" b="1" i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한국창업생태계 경쟁력 제고 국제비교연구</a:t>
            </a:r>
            <a:r>
              <a:rPr lang="en-US" altLang="ko-KR" sz="2000" b="1" i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아산나눔재단</a:t>
            </a:r>
            <a:r>
              <a:rPr lang="en-US" altLang="ko-KR" b="1" i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2021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55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6135" y="1050925"/>
            <a:ext cx="16633825" cy="53975"/>
            <a:chOff x="826135" y="1050925"/>
            <a:chExt cx="16633825" cy="53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35" y="1050925"/>
              <a:ext cx="16633825" cy="539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135" y="9625330"/>
            <a:ext cx="16633825" cy="53975"/>
            <a:chOff x="826135" y="9625330"/>
            <a:chExt cx="16633825" cy="539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35" y="9625330"/>
              <a:ext cx="16633825" cy="539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192000" y="9715500"/>
            <a:ext cx="52578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b="1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pitchFamily="34" charset="0"/>
              </a:rPr>
              <a:t>머신러닝을 활용한 스타트업 매출 예측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8825" y="9726295"/>
            <a:ext cx="1908175" cy="446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분석할 것이5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52600" y="243840"/>
            <a:ext cx="5181600" cy="784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kern="0" spc="-100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시장현황 및 문제점</a:t>
            </a:r>
            <a:endParaRPr lang="en-US" sz="4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7735" y="167005"/>
            <a:ext cx="977265" cy="861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kern="0" spc="-100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01</a:t>
            </a:r>
            <a:endParaRPr lang="en-US" sz="5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1010">
            <a:extLst>
              <a:ext uri="{FF2B5EF4-FFF2-40B4-BE49-F238E27FC236}">
                <a16:creationId xmlns:a16="http://schemas.microsoft.com/office/drawing/2014/main" id="{C2F5F389-FB03-D148-A671-C48DAFBF843E}"/>
              </a:ext>
            </a:extLst>
          </p:cNvPr>
          <p:cNvGrpSpPr/>
          <p:nvPr/>
        </p:nvGrpSpPr>
        <p:grpSpPr>
          <a:xfrm>
            <a:off x="457200" y="1301750"/>
            <a:ext cx="10861675" cy="7766050"/>
            <a:chOff x="457200" y="1301750"/>
            <a:chExt cx="10861675" cy="7766050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86C39437-076C-F019-3472-198AA1B03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1301750"/>
              <a:ext cx="10861675" cy="7766050"/>
            </a:xfrm>
            <a:prstGeom prst="rect">
              <a:avLst/>
            </a:prstGeom>
          </p:spPr>
        </p:pic>
      </p:grpSp>
      <p:grpSp>
        <p:nvGrpSpPr>
          <p:cNvPr id="25" name="그룹 1004">
            <a:extLst>
              <a:ext uri="{FF2B5EF4-FFF2-40B4-BE49-F238E27FC236}">
                <a16:creationId xmlns:a16="http://schemas.microsoft.com/office/drawing/2014/main" id="{8FE4A47A-2D26-5DD4-0619-CFD26CE9F875}"/>
              </a:ext>
            </a:extLst>
          </p:cNvPr>
          <p:cNvGrpSpPr/>
          <p:nvPr/>
        </p:nvGrpSpPr>
        <p:grpSpPr>
          <a:xfrm>
            <a:off x="12667615" y="3238500"/>
            <a:ext cx="4830445" cy="13970"/>
            <a:chOff x="12667615" y="3238500"/>
            <a:chExt cx="4830445" cy="13970"/>
          </a:xfrm>
        </p:grpSpPr>
        <p:pic>
          <p:nvPicPr>
            <p:cNvPr id="26" name="Object 15">
              <a:extLst>
                <a:ext uri="{FF2B5EF4-FFF2-40B4-BE49-F238E27FC236}">
                  <a16:creationId xmlns:a16="http://schemas.microsoft.com/office/drawing/2014/main" id="{02BBA986-384A-1866-39E5-3C5506112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67615" y="3238500"/>
              <a:ext cx="4830445" cy="13970"/>
            </a:xfrm>
            <a:prstGeom prst="rect">
              <a:avLst/>
            </a:prstGeom>
          </p:spPr>
        </p:pic>
      </p:grpSp>
      <p:grpSp>
        <p:nvGrpSpPr>
          <p:cNvPr id="29" name="그룹 1005">
            <a:extLst>
              <a:ext uri="{FF2B5EF4-FFF2-40B4-BE49-F238E27FC236}">
                <a16:creationId xmlns:a16="http://schemas.microsoft.com/office/drawing/2014/main" id="{9D327389-FBEA-7CC1-F7E0-3ABD6A5E79D8}"/>
              </a:ext>
            </a:extLst>
          </p:cNvPr>
          <p:cNvGrpSpPr/>
          <p:nvPr/>
        </p:nvGrpSpPr>
        <p:grpSpPr>
          <a:xfrm>
            <a:off x="12674600" y="4686300"/>
            <a:ext cx="4830445" cy="13970"/>
            <a:chOff x="12674600" y="4686300"/>
            <a:chExt cx="4830445" cy="13970"/>
          </a:xfrm>
        </p:grpSpPr>
        <p:pic>
          <p:nvPicPr>
            <p:cNvPr id="30" name="Object 19">
              <a:extLst>
                <a:ext uri="{FF2B5EF4-FFF2-40B4-BE49-F238E27FC236}">
                  <a16:creationId xmlns:a16="http://schemas.microsoft.com/office/drawing/2014/main" id="{7F5FE966-6D84-3A1F-731B-E6C14381B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74600" y="4686300"/>
              <a:ext cx="4830445" cy="13970"/>
            </a:xfrm>
            <a:prstGeom prst="rect">
              <a:avLst/>
            </a:prstGeom>
          </p:spPr>
        </p:pic>
      </p:grpSp>
      <p:grpSp>
        <p:nvGrpSpPr>
          <p:cNvPr id="31" name="그룹 1006">
            <a:extLst>
              <a:ext uri="{FF2B5EF4-FFF2-40B4-BE49-F238E27FC236}">
                <a16:creationId xmlns:a16="http://schemas.microsoft.com/office/drawing/2014/main" id="{365AF7DB-9C23-D8D1-5D76-49DD680C3AD8}"/>
              </a:ext>
            </a:extLst>
          </p:cNvPr>
          <p:cNvGrpSpPr/>
          <p:nvPr/>
        </p:nvGrpSpPr>
        <p:grpSpPr>
          <a:xfrm>
            <a:off x="12629515" y="6120130"/>
            <a:ext cx="4830445" cy="13970"/>
            <a:chOff x="12629515" y="6120130"/>
            <a:chExt cx="4830445" cy="13970"/>
          </a:xfrm>
        </p:grpSpPr>
        <p:pic>
          <p:nvPicPr>
            <p:cNvPr id="32" name="Object 23">
              <a:extLst>
                <a:ext uri="{FF2B5EF4-FFF2-40B4-BE49-F238E27FC236}">
                  <a16:creationId xmlns:a16="http://schemas.microsoft.com/office/drawing/2014/main" id="{7B38B430-67FC-B791-975C-D63473B9A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29515" y="6120130"/>
              <a:ext cx="4830445" cy="13970"/>
            </a:xfrm>
            <a:prstGeom prst="rect">
              <a:avLst/>
            </a:prstGeom>
          </p:spPr>
        </p:pic>
      </p:grpSp>
      <p:grpSp>
        <p:nvGrpSpPr>
          <p:cNvPr id="35" name="그룹 1008">
            <a:extLst>
              <a:ext uri="{FF2B5EF4-FFF2-40B4-BE49-F238E27FC236}">
                <a16:creationId xmlns:a16="http://schemas.microsoft.com/office/drawing/2014/main" id="{C6FB539B-427F-9C6A-B7CD-E4889FC2E9C1}"/>
              </a:ext>
            </a:extLst>
          </p:cNvPr>
          <p:cNvGrpSpPr/>
          <p:nvPr/>
        </p:nvGrpSpPr>
        <p:grpSpPr>
          <a:xfrm>
            <a:off x="12629515" y="8939530"/>
            <a:ext cx="4830445" cy="13970"/>
            <a:chOff x="12629515" y="8939530"/>
            <a:chExt cx="4830445" cy="13970"/>
          </a:xfrm>
        </p:grpSpPr>
        <p:pic>
          <p:nvPicPr>
            <p:cNvPr id="36" name="Object 31">
              <a:extLst>
                <a:ext uri="{FF2B5EF4-FFF2-40B4-BE49-F238E27FC236}">
                  <a16:creationId xmlns:a16="http://schemas.microsoft.com/office/drawing/2014/main" id="{25E463DE-FD4E-58F1-209D-28B91F414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29515" y="8939530"/>
              <a:ext cx="4830445" cy="13970"/>
            </a:xfrm>
            <a:prstGeom prst="rect">
              <a:avLst/>
            </a:prstGeom>
          </p:spPr>
        </p:pic>
      </p:grpSp>
      <p:grpSp>
        <p:nvGrpSpPr>
          <p:cNvPr id="39" name="그룹 1006">
            <a:extLst>
              <a:ext uri="{FF2B5EF4-FFF2-40B4-BE49-F238E27FC236}">
                <a16:creationId xmlns:a16="http://schemas.microsoft.com/office/drawing/2014/main" id="{57B3DC35-3997-316F-B2DC-A6AE6D33F868}"/>
              </a:ext>
            </a:extLst>
          </p:cNvPr>
          <p:cNvGrpSpPr/>
          <p:nvPr/>
        </p:nvGrpSpPr>
        <p:grpSpPr>
          <a:xfrm>
            <a:off x="12619355" y="7505700"/>
            <a:ext cx="4830445" cy="13970"/>
            <a:chOff x="12619355" y="7505700"/>
            <a:chExt cx="4830445" cy="13970"/>
          </a:xfrm>
        </p:grpSpPr>
        <p:pic>
          <p:nvPicPr>
            <p:cNvPr id="40" name="Object 23">
              <a:extLst>
                <a:ext uri="{FF2B5EF4-FFF2-40B4-BE49-F238E27FC236}">
                  <a16:creationId xmlns:a16="http://schemas.microsoft.com/office/drawing/2014/main" id="{B3B4D710-9B92-31B7-0719-42CB7692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9355" y="7505700"/>
              <a:ext cx="4830445" cy="13970"/>
            </a:xfrm>
            <a:prstGeom prst="rect">
              <a:avLst/>
            </a:prstGeom>
          </p:spPr>
        </p:pic>
      </p:grpSp>
      <p:sp>
        <p:nvSpPr>
          <p:cNvPr id="45" name="Object 8">
            <a:extLst>
              <a:ext uri="{FF2B5EF4-FFF2-40B4-BE49-F238E27FC236}">
                <a16:creationId xmlns:a16="http://schemas.microsoft.com/office/drawing/2014/main" id="{A7310ADD-3A59-9196-1DBC-82358CDA3067}"/>
              </a:ext>
            </a:extLst>
          </p:cNvPr>
          <p:cNvSpPr txBox="1"/>
          <p:nvPr/>
        </p:nvSpPr>
        <p:spPr>
          <a:xfrm>
            <a:off x="14071600" y="2545080"/>
            <a:ext cx="2022475" cy="708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seed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Object 8">
            <a:extLst>
              <a:ext uri="{FF2B5EF4-FFF2-40B4-BE49-F238E27FC236}">
                <a16:creationId xmlns:a16="http://schemas.microsoft.com/office/drawing/2014/main" id="{D210E688-9831-D8E7-086E-B165D8813D4E}"/>
              </a:ext>
            </a:extLst>
          </p:cNvPr>
          <p:cNvSpPr txBox="1"/>
          <p:nvPr/>
        </p:nvSpPr>
        <p:spPr>
          <a:xfrm>
            <a:off x="14071600" y="3978275"/>
            <a:ext cx="22352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series A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Object 8">
            <a:extLst>
              <a:ext uri="{FF2B5EF4-FFF2-40B4-BE49-F238E27FC236}">
                <a16:creationId xmlns:a16="http://schemas.microsoft.com/office/drawing/2014/main" id="{62C060D7-8D7E-9ABF-1B2A-1B51FA65AC0D}"/>
              </a:ext>
            </a:extLst>
          </p:cNvPr>
          <p:cNvSpPr txBox="1"/>
          <p:nvPr/>
        </p:nvSpPr>
        <p:spPr>
          <a:xfrm>
            <a:off x="14071600" y="5378450"/>
            <a:ext cx="22352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series B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Object 8">
            <a:extLst>
              <a:ext uri="{FF2B5EF4-FFF2-40B4-BE49-F238E27FC236}">
                <a16:creationId xmlns:a16="http://schemas.microsoft.com/office/drawing/2014/main" id="{2D5C732A-B885-D6D3-2A40-523B70B0CCDC}"/>
              </a:ext>
            </a:extLst>
          </p:cNvPr>
          <p:cNvSpPr txBox="1"/>
          <p:nvPr/>
        </p:nvSpPr>
        <p:spPr>
          <a:xfrm>
            <a:off x="14071600" y="6807200"/>
            <a:ext cx="221615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series C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Object 8">
            <a:extLst>
              <a:ext uri="{FF2B5EF4-FFF2-40B4-BE49-F238E27FC236}">
                <a16:creationId xmlns:a16="http://schemas.microsoft.com/office/drawing/2014/main" id="{06558C73-0179-885D-4E04-3F4C2471723A}"/>
              </a:ext>
            </a:extLst>
          </p:cNvPr>
          <p:cNvSpPr txBox="1"/>
          <p:nvPr/>
        </p:nvSpPr>
        <p:spPr>
          <a:xfrm>
            <a:off x="13716000" y="8249285"/>
            <a:ext cx="2692400" cy="708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IPO, M&amp;A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Object 36">
            <a:extLst>
              <a:ext uri="{FF2B5EF4-FFF2-40B4-BE49-F238E27FC236}">
                <a16:creationId xmlns:a16="http://schemas.microsoft.com/office/drawing/2014/main" id="{D60EC087-C8E6-2315-BF21-A05D4614512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1600" y="9067800"/>
            <a:ext cx="8947150" cy="6858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DC5986-5EF2-EFBF-CF2A-993374EBCE47}"/>
              </a:ext>
            </a:extLst>
          </p:cNvPr>
          <p:cNvSpPr/>
          <p:nvPr/>
        </p:nvSpPr>
        <p:spPr>
          <a:xfrm>
            <a:off x="12674600" y="1301750"/>
            <a:ext cx="4775200" cy="86995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9F43D8-DB38-13BB-6DE9-6C11804ED982}"/>
              </a:ext>
            </a:extLst>
          </p:cNvPr>
          <p:cNvSpPr txBox="1"/>
          <p:nvPr/>
        </p:nvSpPr>
        <p:spPr>
          <a:xfrm>
            <a:off x="13411200" y="1409700"/>
            <a:ext cx="3314700" cy="661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7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투자라운드</a:t>
            </a:r>
            <a:endParaRPr lang="en-US" altLang="ko-KR" sz="3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30C5B163-521B-160F-E4E9-BD7C712CCCAD}"/>
              </a:ext>
            </a:extLst>
          </p:cNvPr>
          <p:cNvSpPr/>
          <p:nvPr/>
        </p:nvSpPr>
        <p:spPr>
          <a:xfrm>
            <a:off x="16840200" y="2933700"/>
            <a:ext cx="228600" cy="542798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B01BE4D3-E50D-F64C-A404-463369C65E5E}"/>
              </a:ext>
            </a:extLst>
          </p:cNvPr>
          <p:cNvSpPr/>
          <p:nvPr/>
        </p:nvSpPr>
        <p:spPr>
          <a:xfrm rot="10800000">
            <a:off x="16668750" y="8115300"/>
            <a:ext cx="571500" cy="356235"/>
          </a:xfrm>
          <a:prstGeom prst="triangle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063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6135" y="1050925"/>
            <a:ext cx="16766540" cy="53975"/>
            <a:chOff x="826135" y="1050925"/>
            <a:chExt cx="16766540" cy="53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35" y="1050925"/>
              <a:ext cx="16766540" cy="539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135" y="9625330"/>
            <a:ext cx="16633825" cy="53975"/>
            <a:chOff x="826135" y="9625330"/>
            <a:chExt cx="16633825" cy="539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35" y="9625330"/>
              <a:ext cx="16633825" cy="539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342495" y="9715500"/>
            <a:ext cx="510730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b="1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pitchFamily="34" charset="0"/>
              </a:rPr>
              <a:t>머신러닝을 활용한 스타트업 매출 예측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8825" y="9726295"/>
            <a:ext cx="1908175" cy="446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분석할 것이5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52600" y="266700"/>
            <a:ext cx="5165725" cy="784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kern="0" spc="-100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시장현황 및 문제점</a:t>
            </a:r>
            <a:endParaRPr lang="en-US" sz="4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7735" y="190500"/>
            <a:ext cx="977265" cy="861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kern="0" spc="-100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01</a:t>
            </a:r>
            <a:endParaRPr lang="en-US" sz="5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1003">
            <a:extLst>
              <a:ext uri="{FF2B5EF4-FFF2-40B4-BE49-F238E27FC236}">
                <a16:creationId xmlns:a16="http://schemas.microsoft.com/office/drawing/2014/main" id="{71F603E8-1934-E3A5-1E7A-D1E081234639}"/>
              </a:ext>
            </a:extLst>
          </p:cNvPr>
          <p:cNvGrpSpPr/>
          <p:nvPr/>
        </p:nvGrpSpPr>
        <p:grpSpPr>
          <a:xfrm>
            <a:off x="261620" y="1638300"/>
            <a:ext cx="17795240" cy="7525385"/>
            <a:chOff x="261620" y="1638300"/>
            <a:chExt cx="17795240" cy="7525385"/>
          </a:xfrm>
        </p:grpSpPr>
        <p:pic>
          <p:nvPicPr>
            <p:cNvPr id="5" name="Object 10">
              <a:extLst>
                <a:ext uri="{FF2B5EF4-FFF2-40B4-BE49-F238E27FC236}">
                  <a16:creationId xmlns:a16="http://schemas.microsoft.com/office/drawing/2014/main" id="{BB8230ED-439E-48B9-C6D3-B272D552C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620" y="1638300"/>
              <a:ext cx="17795240" cy="7525385"/>
            </a:xfrm>
            <a:prstGeom prst="rect">
              <a:avLst/>
            </a:prstGeom>
          </p:spPr>
        </p:pic>
      </p:grpSp>
      <p:grpSp>
        <p:nvGrpSpPr>
          <p:cNvPr id="7" name="그룹 1004">
            <a:extLst>
              <a:ext uri="{FF2B5EF4-FFF2-40B4-BE49-F238E27FC236}">
                <a16:creationId xmlns:a16="http://schemas.microsoft.com/office/drawing/2014/main" id="{B646F58A-2C96-671C-80ED-FA649A5D1EFA}"/>
              </a:ext>
            </a:extLst>
          </p:cNvPr>
          <p:cNvGrpSpPr/>
          <p:nvPr/>
        </p:nvGrpSpPr>
        <p:grpSpPr>
          <a:xfrm>
            <a:off x="6306185" y="1691005"/>
            <a:ext cx="292735" cy="6651625"/>
            <a:chOff x="6306185" y="1691005"/>
            <a:chExt cx="292735" cy="6651625"/>
          </a:xfrm>
        </p:grpSpPr>
        <p:grpSp>
          <p:nvGrpSpPr>
            <p:cNvPr id="10" name="그룹 1005">
              <a:extLst>
                <a:ext uri="{FF2B5EF4-FFF2-40B4-BE49-F238E27FC236}">
                  <a16:creationId xmlns:a16="http://schemas.microsoft.com/office/drawing/2014/main" id="{28CB5609-1D13-A7D3-9F8E-393BA8BDF307}"/>
                </a:ext>
              </a:extLst>
            </p:cNvPr>
            <p:cNvGrpSpPr/>
            <p:nvPr/>
          </p:nvGrpSpPr>
          <p:grpSpPr>
            <a:xfrm>
              <a:off x="3930015" y="4959350"/>
              <a:ext cx="5247640" cy="114300"/>
              <a:chOff x="3930015" y="4959350"/>
              <a:chExt cx="5247640" cy="114300"/>
            </a:xfrm>
          </p:grpSpPr>
          <p:pic>
            <p:nvPicPr>
              <p:cNvPr id="13" name="Object 14">
                <a:extLst>
                  <a:ext uri="{FF2B5EF4-FFF2-40B4-BE49-F238E27FC236}">
                    <a16:creationId xmlns:a16="http://schemas.microsoft.com/office/drawing/2014/main" id="{C72A2100-4AB2-E7F5-B0CA-AAE82DC0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3930015" y="4959350"/>
                <a:ext cx="5247640" cy="114300"/>
              </a:xfrm>
              <a:prstGeom prst="rect">
                <a:avLst/>
              </a:prstGeom>
            </p:spPr>
          </p:pic>
        </p:grpSp>
        <p:grpSp>
          <p:nvGrpSpPr>
            <p:cNvPr id="11" name="그룹 1006">
              <a:extLst>
                <a:ext uri="{FF2B5EF4-FFF2-40B4-BE49-F238E27FC236}">
                  <a16:creationId xmlns:a16="http://schemas.microsoft.com/office/drawing/2014/main" id="{8D5FE9D7-4CBB-8E96-3DD9-8EFC20589DC3}"/>
                </a:ext>
              </a:extLst>
            </p:cNvPr>
            <p:cNvGrpSpPr/>
            <p:nvPr/>
          </p:nvGrpSpPr>
          <p:grpSpPr>
            <a:xfrm>
              <a:off x="3729355" y="4957445"/>
              <a:ext cx="5243830" cy="114300"/>
              <a:chOff x="3729355" y="4957445"/>
              <a:chExt cx="5243830" cy="114300"/>
            </a:xfrm>
          </p:grpSpPr>
          <p:pic>
            <p:nvPicPr>
              <p:cNvPr id="12" name="Object 17">
                <a:extLst>
                  <a:ext uri="{FF2B5EF4-FFF2-40B4-BE49-F238E27FC236}">
                    <a16:creationId xmlns:a16="http://schemas.microsoft.com/office/drawing/2014/main" id="{646263DF-4233-1E60-CA8D-F26E078982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3729355" y="4957445"/>
                <a:ext cx="5243830" cy="114300"/>
              </a:xfrm>
              <a:prstGeom prst="rect">
                <a:avLst/>
              </a:prstGeom>
            </p:spPr>
          </p:pic>
        </p:grpSp>
      </p:grpSp>
      <p:grpSp>
        <p:nvGrpSpPr>
          <p:cNvPr id="14" name="그룹 1007">
            <a:extLst>
              <a:ext uri="{FF2B5EF4-FFF2-40B4-BE49-F238E27FC236}">
                <a16:creationId xmlns:a16="http://schemas.microsoft.com/office/drawing/2014/main" id="{8120E1E5-1CC1-2378-20E7-79BED1A6EBD6}"/>
              </a:ext>
            </a:extLst>
          </p:cNvPr>
          <p:cNvGrpSpPr/>
          <p:nvPr/>
        </p:nvGrpSpPr>
        <p:grpSpPr>
          <a:xfrm>
            <a:off x="2187575" y="1866900"/>
            <a:ext cx="2513965" cy="2954020"/>
            <a:chOff x="2187575" y="1866900"/>
            <a:chExt cx="2513965" cy="2954020"/>
          </a:xfrm>
        </p:grpSpPr>
        <p:pic>
          <p:nvPicPr>
            <p:cNvPr id="15" name="Object 21">
              <a:extLst>
                <a:ext uri="{FF2B5EF4-FFF2-40B4-BE49-F238E27FC236}">
                  <a16:creationId xmlns:a16="http://schemas.microsoft.com/office/drawing/2014/main" id="{6374336F-BEA9-A878-A9E5-7FCC02718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7575" y="1866900"/>
              <a:ext cx="2513965" cy="2954020"/>
            </a:xfrm>
            <a:prstGeom prst="rect">
              <a:avLst/>
            </a:prstGeom>
          </p:spPr>
        </p:pic>
      </p:grpSp>
      <p:grpSp>
        <p:nvGrpSpPr>
          <p:cNvPr id="18" name="그룹 1008">
            <a:extLst>
              <a:ext uri="{FF2B5EF4-FFF2-40B4-BE49-F238E27FC236}">
                <a16:creationId xmlns:a16="http://schemas.microsoft.com/office/drawing/2014/main" id="{1AD1CF3F-8403-9480-4EF2-265D736BBDC3}"/>
              </a:ext>
            </a:extLst>
          </p:cNvPr>
          <p:cNvGrpSpPr/>
          <p:nvPr/>
        </p:nvGrpSpPr>
        <p:grpSpPr>
          <a:xfrm>
            <a:off x="7959090" y="1866900"/>
            <a:ext cx="2860040" cy="3070225"/>
            <a:chOff x="7959090" y="1866900"/>
            <a:chExt cx="2860040" cy="3070225"/>
          </a:xfrm>
        </p:grpSpPr>
        <p:pic>
          <p:nvPicPr>
            <p:cNvPr id="19" name="Object 27">
              <a:extLst>
                <a:ext uri="{FF2B5EF4-FFF2-40B4-BE49-F238E27FC236}">
                  <a16:creationId xmlns:a16="http://schemas.microsoft.com/office/drawing/2014/main" id="{A53910A1-DB3F-7780-2A38-FC9B070C9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59090" y="1866900"/>
              <a:ext cx="2860040" cy="3070225"/>
            </a:xfrm>
            <a:prstGeom prst="rect">
              <a:avLst/>
            </a:prstGeom>
          </p:spPr>
        </p:pic>
      </p:grpSp>
      <p:grpSp>
        <p:nvGrpSpPr>
          <p:cNvPr id="20" name="그룹 1009">
            <a:extLst>
              <a:ext uri="{FF2B5EF4-FFF2-40B4-BE49-F238E27FC236}">
                <a16:creationId xmlns:a16="http://schemas.microsoft.com/office/drawing/2014/main" id="{9435ADE0-D5A5-A1F8-1714-E5C29A0FEE54}"/>
              </a:ext>
            </a:extLst>
          </p:cNvPr>
          <p:cNvGrpSpPr/>
          <p:nvPr/>
        </p:nvGrpSpPr>
        <p:grpSpPr>
          <a:xfrm>
            <a:off x="13782675" y="1943100"/>
            <a:ext cx="2669540" cy="2884805"/>
            <a:chOff x="13782675" y="1943100"/>
            <a:chExt cx="2669540" cy="2884805"/>
          </a:xfrm>
        </p:grpSpPr>
        <p:pic>
          <p:nvPicPr>
            <p:cNvPr id="21" name="Object 30">
              <a:extLst>
                <a:ext uri="{FF2B5EF4-FFF2-40B4-BE49-F238E27FC236}">
                  <a16:creationId xmlns:a16="http://schemas.microsoft.com/office/drawing/2014/main" id="{A6578C8C-93DF-8153-E970-B1EB116B6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82675" y="1943100"/>
              <a:ext cx="2669540" cy="2884805"/>
            </a:xfrm>
            <a:prstGeom prst="rect">
              <a:avLst/>
            </a:prstGeom>
          </p:spPr>
        </p:pic>
      </p:grpSp>
      <p:grpSp>
        <p:nvGrpSpPr>
          <p:cNvPr id="22" name="그룹 1010">
            <a:extLst>
              <a:ext uri="{FF2B5EF4-FFF2-40B4-BE49-F238E27FC236}">
                <a16:creationId xmlns:a16="http://schemas.microsoft.com/office/drawing/2014/main" id="{39AC1F39-1DC7-A625-D026-F915BDBFAED5}"/>
              </a:ext>
            </a:extLst>
          </p:cNvPr>
          <p:cNvGrpSpPr/>
          <p:nvPr/>
        </p:nvGrpSpPr>
        <p:grpSpPr>
          <a:xfrm>
            <a:off x="2438400" y="6856730"/>
            <a:ext cx="105410" cy="133350"/>
            <a:chOff x="2438400" y="6856730"/>
            <a:chExt cx="105410" cy="133350"/>
          </a:xfrm>
        </p:grpSpPr>
        <p:pic>
          <p:nvPicPr>
            <p:cNvPr id="23" name="Object 33">
              <a:extLst>
                <a:ext uri="{FF2B5EF4-FFF2-40B4-BE49-F238E27FC236}">
                  <a16:creationId xmlns:a16="http://schemas.microsoft.com/office/drawing/2014/main" id="{4AB1A7DB-BC2F-5443-5C55-79A80BA58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700000">
              <a:off x="2424430" y="6870700"/>
              <a:ext cx="133350" cy="105410"/>
            </a:xfrm>
            <a:prstGeom prst="rect">
              <a:avLst/>
            </a:prstGeom>
          </p:spPr>
        </p:pic>
      </p:grpSp>
      <p:grpSp>
        <p:nvGrpSpPr>
          <p:cNvPr id="24" name="그룹 1011">
            <a:extLst>
              <a:ext uri="{FF2B5EF4-FFF2-40B4-BE49-F238E27FC236}">
                <a16:creationId xmlns:a16="http://schemas.microsoft.com/office/drawing/2014/main" id="{6A89A022-9FB6-33FE-11E9-91A077DB7A74}"/>
              </a:ext>
            </a:extLst>
          </p:cNvPr>
          <p:cNvGrpSpPr/>
          <p:nvPr/>
        </p:nvGrpSpPr>
        <p:grpSpPr>
          <a:xfrm>
            <a:off x="753110" y="7694295"/>
            <a:ext cx="105410" cy="133350"/>
            <a:chOff x="753110" y="7694295"/>
            <a:chExt cx="105410" cy="133350"/>
          </a:xfrm>
        </p:grpSpPr>
        <p:pic>
          <p:nvPicPr>
            <p:cNvPr id="25" name="Object 36">
              <a:extLst>
                <a:ext uri="{FF2B5EF4-FFF2-40B4-BE49-F238E27FC236}">
                  <a16:creationId xmlns:a16="http://schemas.microsoft.com/office/drawing/2014/main" id="{53008F0E-9896-EAB2-028A-E83D9EF07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700000">
              <a:off x="739140" y="7708265"/>
              <a:ext cx="133350" cy="105410"/>
            </a:xfrm>
            <a:prstGeom prst="rect">
              <a:avLst/>
            </a:prstGeom>
          </p:spPr>
        </p:pic>
      </p:grpSp>
      <p:grpSp>
        <p:nvGrpSpPr>
          <p:cNvPr id="26" name="그룹 1012">
            <a:extLst>
              <a:ext uri="{FF2B5EF4-FFF2-40B4-BE49-F238E27FC236}">
                <a16:creationId xmlns:a16="http://schemas.microsoft.com/office/drawing/2014/main" id="{ECE754FC-5F9E-5EC3-E7DC-2C8B52E8F536}"/>
              </a:ext>
            </a:extLst>
          </p:cNvPr>
          <p:cNvGrpSpPr/>
          <p:nvPr/>
        </p:nvGrpSpPr>
        <p:grpSpPr>
          <a:xfrm>
            <a:off x="6839585" y="7694295"/>
            <a:ext cx="105410" cy="133350"/>
            <a:chOff x="6839585" y="7694295"/>
            <a:chExt cx="105410" cy="133350"/>
          </a:xfrm>
        </p:grpSpPr>
        <p:pic>
          <p:nvPicPr>
            <p:cNvPr id="29" name="Object 39">
              <a:extLst>
                <a:ext uri="{FF2B5EF4-FFF2-40B4-BE49-F238E27FC236}">
                  <a16:creationId xmlns:a16="http://schemas.microsoft.com/office/drawing/2014/main" id="{E2EB11D9-0F8F-B034-4118-14098B471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700000">
              <a:off x="6824980" y="7708265"/>
              <a:ext cx="133350" cy="105410"/>
            </a:xfrm>
            <a:prstGeom prst="rect">
              <a:avLst/>
            </a:prstGeom>
          </p:spPr>
        </p:pic>
      </p:grpSp>
      <p:grpSp>
        <p:nvGrpSpPr>
          <p:cNvPr id="30" name="그룹 1013">
            <a:extLst>
              <a:ext uri="{FF2B5EF4-FFF2-40B4-BE49-F238E27FC236}">
                <a16:creationId xmlns:a16="http://schemas.microsoft.com/office/drawing/2014/main" id="{43E47945-92D0-CFF7-4CA1-61B104C9D120}"/>
              </a:ext>
            </a:extLst>
          </p:cNvPr>
          <p:cNvGrpSpPr/>
          <p:nvPr/>
        </p:nvGrpSpPr>
        <p:grpSpPr>
          <a:xfrm>
            <a:off x="12983845" y="7703820"/>
            <a:ext cx="105410" cy="133350"/>
            <a:chOff x="12983845" y="7703820"/>
            <a:chExt cx="105410" cy="133350"/>
          </a:xfrm>
        </p:grpSpPr>
        <p:pic>
          <p:nvPicPr>
            <p:cNvPr id="31" name="Object 42">
              <a:extLst>
                <a:ext uri="{FF2B5EF4-FFF2-40B4-BE49-F238E27FC236}">
                  <a16:creationId xmlns:a16="http://schemas.microsoft.com/office/drawing/2014/main" id="{1CD9F244-B4C1-C6A5-F560-79EF1BCCB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700000">
              <a:off x="12969875" y="7717790"/>
              <a:ext cx="133350" cy="105410"/>
            </a:xfrm>
            <a:prstGeom prst="rect">
              <a:avLst/>
            </a:prstGeom>
          </p:spPr>
        </p:pic>
      </p:grpSp>
      <p:grpSp>
        <p:nvGrpSpPr>
          <p:cNvPr id="32" name="그룹 1014">
            <a:extLst>
              <a:ext uri="{FF2B5EF4-FFF2-40B4-BE49-F238E27FC236}">
                <a16:creationId xmlns:a16="http://schemas.microsoft.com/office/drawing/2014/main" id="{DC77C2AD-24C9-183C-7674-6A6115E861F4}"/>
              </a:ext>
            </a:extLst>
          </p:cNvPr>
          <p:cNvGrpSpPr/>
          <p:nvPr/>
        </p:nvGrpSpPr>
        <p:grpSpPr>
          <a:xfrm>
            <a:off x="520700" y="5264150"/>
            <a:ext cx="5627370" cy="3585845"/>
            <a:chOff x="520700" y="5264150"/>
            <a:chExt cx="5627370" cy="3585845"/>
          </a:xfrm>
        </p:grpSpPr>
        <p:pic>
          <p:nvPicPr>
            <p:cNvPr id="33" name="Object 45">
              <a:extLst>
                <a:ext uri="{FF2B5EF4-FFF2-40B4-BE49-F238E27FC236}">
                  <a16:creationId xmlns:a16="http://schemas.microsoft.com/office/drawing/2014/main" id="{6E1C4CFD-B53B-BF3D-604E-069958EDD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700" y="5264150"/>
              <a:ext cx="5627370" cy="3585845"/>
            </a:xfrm>
            <a:prstGeom prst="rect">
              <a:avLst/>
            </a:prstGeom>
          </p:spPr>
        </p:pic>
      </p:grpSp>
      <p:grpSp>
        <p:nvGrpSpPr>
          <p:cNvPr id="40" name="그룹 1018">
            <a:extLst>
              <a:ext uri="{FF2B5EF4-FFF2-40B4-BE49-F238E27FC236}">
                <a16:creationId xmlns:a16="http://schemas.microsoft.com/office/drawing/2014/main" id="{FE7EE0C5-E4AC-6F33-A753-9C66BDBB3737}"/>
              </a:ext>
            </a:extLst>
          </p:cNvPr>
          <p:cNvGrpSpPr/>
          <p:nvPr/>
        </p:nvGrpSpPr>
        <p:grpSpPr>
          <a:xfrm>
            <a:off x="6950075" y="7694295"/>
            <a:ext cx="105410" cy="133350"/>
            <a:chOff x="6950075" y="7694295"/>
            <a:chExt cx="105410" cy="133350"/>
          </a:xfrm>
        </p:grpSpPr>
        <p:pic>
          <p:nvPicPr>
            <p:cNvPr id="41" name="Object 58">
              <a:extLst>
                <a:ext uri="{FF2B5EF4-FFF2-40B4-BE49-F238E27FC236}">
                  <a16:creationId xmlns:a16="http://schemas.microsoft.com/office/drawing/2014/main" id="{021AE08C-A71E-CE23-08AA-34CED48A1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700000">
              <a:off x="6935470" y="7708265"/>
              <a:ext cx="133350" cy="105410"/>
            </a:xfrm>
            <a:prstGeom prst="rect">
              <a:avLst/>
            </a:prstGeom>
          </p:spPr>
        </p:pic>
      </p:grpSp>
      <p:grpSp>
        <p:nvGrpSpPr>
          <p:cNvPr id="42" name="그룹 1019">
            <a:extLst>
              <a:ext uri="{FF2B5EF4-FFF2-40B4-BE49-F238E27FC236}">
                <a16:creationId xmlns:a16="http://schemas.microsoft.com/office/drawing/2014/main" id="{635491C1-A4E6-4FDF-9C01-01AB8A531705}"/>
              </a:ext>
            </a:extLst>
          </p:cNvPr>
          <p:cNvGrpSpPr/>
          <p:nvPr/>
        </p:nvGrpSpPr>
        <p:grpSpPr>
          <a:xfrm>
            <a:off x="13014960" y="7682865"/>
            <a:ext cx="105410" cy="133350"/>
            <a:chOff x="13014960" y="7682865"/>
            <a:chExt cx="105410" cy="133350"/>
          </a:xfrm>
        </p:grpSpPr>
        <p:pic>
          <p:nvPicPr>
            <p:cNvPr id="43" name="Object 61">
              <a:extLst>
                <a:ext uri="{FF2B5EF4-FFF2-40B4-BE49-F238E27FC236}">
                  <a16:creationId xmlns:a16="http://schemas.microsoft.com/office/drawing/2014/main" id="{FC80B076-3368-22CF-6288-2757B693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700000">
              <a:off x="13000990" y="7697470"/>
              <a:ext cx="133350" cy="105410"/>
            </a:xfrm>
            <a:prstGeom prst="rect">
              <a:avLst/>
            </a:prstGeom>
          </p:spPr>
        </p:pic>
      </p:grpSp>
      <p:grpSp>
        <p:nvGrpSpPr>
          <p:cNvPr id="44" name="그룹 1020">
            <a:extLst>
              <a:ext uri="{FF2B5EF4-FFF2-40B4-BE49-F238E27FC236}">
                <a16:creationId xmlns:a16="http://schemas.microsoft.com/office/drawing/2014/main" id="{B87474D5-0075-E797-28F0-7F3AFE5188C9}"/>
              </a:ext>
            </a:extLst>
          </p:cNvPr>
          <p:cNvGrpSpPr/>
          <p:nvPr/>
        </p:nvGrpSpPr>
        <p:grpSpPr>
          <a:xfrm>
            <a:off x="6699885" y="5264785"/>
            <a:ext cx="5210810" cy="3585210"/>
            <a:chOff x="6699885" y="5264785"/>
            <a:chExt cx="5210810" cy="3585210"/>
          </a:xfrm>
        </p:grpSpPr>
        <p:pic>
          <p:nvPicPr>
            <p:cNvPr id="45" name="Object 66">
              <a:extLst>
                <a:ext uri="{FF2B5EF4-FFF2-40B4-BE49-F238E27FC236}">
                  <a16:creationId xmlns:a16="http://schemas.microsoft.com/office/drawing/2014/main" id="{C21B06E7-E290-D8DB-D653-03120D5A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99885" y="5264785"/>
              <a:ext cx="5210810" cy="3585210"/>
            </a:xfrm>
            <a:prstGeom prst="rect">
              <a:avLst/>
            </a:prstGeom>
          </p:spPr>
        </p:pic>
      </p:grpSp>
      <p:grpSp>
        <p:nvGrpSpPr>
          <p:cNvPr id="49" name="그룹 1022">
            <a:extLst>
              <a:ext uri="{FF2B5EF4-FFF2-40B4-BE49-F238E27FC236}">
                <a16:creationId xmlns:a16="http://schemas.microsoft.com/office/drawing/2014/main" id="{486F5B2E-86CC-2800-44C7-648B558A8CCC}"/>
              </a:ext>
            </a:extLst>
          </p:cNvPr>
          <p:cNvGrpSpPr/>
          <p:nvPr/>
        </p:nvGrpSpPr>
        <p:grpSpPr>
          <a:xfrm>
            <a:off x="12483465" y="5306695"/>
            <a:ext cx="5346065" cy="3543935"/>
            <a:chOff x="12483465" y="5306695"/>
            <a:chExt cx="5346065" cy="3543935"/>
          </a:xfrm>
        </p:grpSpPr>
        <p:pic>
          <p:nvPicPr>
            <p:cNvPr id="50" name="Object 73">
              <a:extLst>
                <a:ext uri="{FF2B5EF4-FFF2-40B4-BE49-F238E27FC236}">
                  <a16:creationId xmlns:a16="http://schemas.microsoft.com/office/drawing/2014/main" id="{D0F1A751-B42B-63B5-1E65-10DDC9196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83465" y="5306695"/>
              <a:ext cx="5346065" cy="3543935"/>
            </a:xfrm>
            <a:prstGeom prst="rect">
              <a:avLst/>
            </a:prstGeom>
          </p:spPr>
        </p:pic>
      </p:grpSp>
      <p:grpSp>
        <p:nvGrpSpPr>
          <p:cNvPr id="53" name="그룹 1024">
            <a:extLst>
              <a:ext uri="{FF2B5EF4-FFF2-40B4-BE49-F238E27FC236}">
                <a16:creationId xmlns:a16="http://schemas.microsoft.com/office/drawing/2014/main" id="{FB2D77D2-283F-6DDB-F241-5B655F63252C}"/>
              </a:ext>
            </a:extLst>
          </p:cNvPr>
          <p:cNvGrpSpPr/>
          <p:nvPr/>
        </p:nvGrpSpPr>
        <p:grpSpPr>
          <a:xfrm>
            <a:off x="12037695" y="1689100"/>
            <a:ext cx="292735" cy="6651625"/>
            <a:chOff x="12037695" y="1689100"/>
            <a:chExt cx="292735" cy="6651625"/>
          </a:xfrm>
        </p:grpSpPr>
        <p:grpSp>
          <p:nvGrpSpPr>
            <p:cNvPr id="54" name="그룹 1025">
              <a:extLst>
                <a:ext uri="{FF2B5EF4-FFF2-40B4-BE49-F238E27FC236}">
                  <a16:creationId xmlns:a16="http://schemas.microsoft.com/office/drawing/2014/main" id="{B7B95730-50D0-DED7-C491-B644ABE782F7}"/>
                </a:ext>
              </a:extLst>
            </p:cNvPr>
            <p:cNvGrpSpPr/>
            <p:nvPr/>
          </p:nvGrpSpPr>
          <p:grpSpPr>
            <a:xfrm>
              <a:off x="9661525" y="4957445"/>
              <a:ext cx="5247640" cy="114300"/>
              <a:chOff x="9661525" y="4957445"/>
              <a:chExt cx="5247640" cy="114300"/>
            </a:xfrm>
          </p:grpSpPr>
          <p:pic>
            <p:nvPicPr>
              <p:cNvPr id="57" name="Object 81">
                <a:extLst>
                  <a:ext uri="{FF2B5EF4-FFF2-40B4-BE49-F238E27FC236}">
                    <a16:creationId xmlns:a16="http://schemas.microsoft.com/office/drawing/2014/main" id="{A9C79AF8-7A87-5F1D-C4EA-0CBD0A2B85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9661525" y="4957445"/>
                <a:ext cx="5247640" cy="114300"/>
              </a:xfrm>
              <a:prstGeom prst="rect">
                <a:avLst/>
              </a:prstGeom>
            </p:spPr>
          </p:pic>
        </p:grpSp>
        <p:grpSp>
          <p:nvGrpSpPr>
            <p:cNvPr id="55" name="그룹 1026">
              <a:extLst>
                <a:ext uri="{FF2B5EF4-FFF2-40B4-BE49-F238E27FC236}">
                  <a16:creationId xmlns:a16="http://schemas.microsoft.com/office/drawing/2014/main" id="{3C4616D8-2C23-EB86-0B50-4B82D2519A26}"/>
                </a:ext>
              </a:extLst>
            </p:cNvPr>
            <p:cNvGrpSpPr/>
            <p:nvPr/>
          </p:nvGrpSpPr>
          <p:grpSpPr>
            <a:xfrm>
              <a:off x="9460865" y="4955540"/>
              <a:ext cx="5243830" cy="114300"/>
              <a:chOff x="9460865" y="4955540"/>
              <a:chExt cx="5243830" cy="114300"/>
            </a:xfrm>
          </p:grpSpPr>
          <p:pic>
            <p:nvPicPr>
              <p:cNvPr id="56" name="Object 84">
                <a:extLst>
                  <a:ext uri="{FF2B5EF4-FFF2-40B4-BE49-F238E27FC236}">
                    <a16:creationId xmlns:a16="http://schemas.microsoft.com/office/drawing/2014/main" id="{7C0F4722-334C-82D1-4475-18733D5F7B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9460865" y="4955540"/>
                <a:ext cx="5243830" cy="114300"/>
              </a:xfrm>
              <a:prstGeom prst="rect">
                <a:avLst/>
              </a:prstGeom>
            </p:spPr>
          </p:pic>
        </p:grpSp>
      </p:grpSp>
      <p:sp>
        <p:nvSpPr>
          <p:cNvPr id="59" name="Object 48">
            <a:extLst>
              <a:ext uri="{FF2B5EF4-FFF2-40B4-BE49-F238E27FC236}">
                <a16:creationId xmlns:a16="http://schemas.microsoft.com/office/drawing/2014/main" id="{74BF7AC4-6F03-7A2A-35C6-B3BC435D04B6}"/>
              </a:ext>
            </a:extLst>
          </p:cNvPr>
          <p:cNvSpPr txBox="1"/>
          <p:nvPr/>
        </p:nvSpPr>
        <p:spPr>
          <a:xfrm>
            <a:off x="533400" y="6210300"/>
            <a:ext cx="5724525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24370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 고용 불안정성</a:t>
            </a:r>
          </a:p>
          <a:p>
            <a:pPr algn="ctr"/>
            <a:endParaRPr lang="en-US" sz="2400" b="1" dirty="0">
              <a:solidFill>
                <a:srgbClr val="24370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CR Dotum" pitchFamily="34" charset="0"/>
            </a:endParaRPr>
          </a:p>
          <a:p>
            <a:pPr algn="ctr"/>
            <a:r>
              <a:rPr lang="en-US" sz="2400" b="1" dirty="0">
                <a:solidFill>
                  <a:srgbClr val="24370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 구직 시 우선순위에 대한 기준이 모호함</a:t>
            </a:r>
          </a:p>
          <a:p>
            <a:pPr algn="ctr"/>
            <a:endParaRPr lang="en-US" sz="2400" b="1" dirty="0">
              <a:solidFill>
                <a:srgbClr val="24370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CR Dotum" pitchFamily="34" charset="0"/>
            </a:endParaRPr>
          </a:p>
          <a:p>
            <a:pPr algn="ctr"/>
            <a:r>
              <a:rPr lang="en-US" sz="2400" b="1" dirty="0">
                <a:solidFill>
                  <a:srgbClr val="24370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 어떤 회사가 성공할 지 알 수 없음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2" name="그룹 1015">
            <a:extLst>
              <a:ext uri="{FF2B5EF4-FFF2-40B4-BE49-F238E27FC236}">
                <a16:creationId xmlns:a16="http://schemas.microsoft.com/office/drawing/2014/main" id="{1F8381BA-548B-8D88-7A6D-D9692E684BA9}"/>
              </a:ext>
            </a:extLst>
          </p:cNvPr>
          <p:cNvGrpSpPr/>
          <p:nvPr/>
        </p:nvGrpSpPr>
        <p:grpSpPr>
          <a:xfrm>
            <a:off x="2204720" y="6409690"/>
            <a:ext cx="105410" cy="105410"/>
            <a:chOff x="2204720" y="6333490"/>
            <a:chExt cx="105410" cy="105410"/>
          </a:xfrm>
        </p:grpSpPr>
        <p:pic>
          <p:nvPicPr>
            <p:cNvPr id="63" name="Object 49">
              <a:extLst>
                <a:ext uri="{FF2B5EF4-FFF2-40B4-BE49-F238E27FC236}">
                  <a16:creationId xmlns:a16="http://schemas.microsoft.com/office/drawing/2014/main" id="{92A4EB4D-AAF3-36F6-507B-EEA3DF5C0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700000">
              <a:off x="2204720" y="6333490"/>
              <a:ext cx="105410" cy="105410"/>
            </a:xfrm>
            <a:prstGeom prst="rect">
              <a:avLst/>
            </a:prstGeom>
          </p:spPr>
        </p:pic>
      </p:grpSp>
      <p:grpSp>
        <p:nvGrpSpPr>
          <p:cNvPr id="960" name="그룹 1015">
            <a:extLst>
              <a:ext uri="{FF2B5EF4-FFF2-40B4-BE49-F238E27FC236}">
                <a16:creationId xmlns:a16="http://schemas.microsoft.com/office/drawing/2014/main" id="{7D73B401-722D-59CB-0C3D-6F10EF842542}"/>
              </a:ext>
            </a:extLst>
          </p:cNvPr>
          <p:cNvGrpSpPr/>
          <p:nvPr/>
        </p:nvGrpSpPr>
        <p:grpSpPr>
          <a:xfrm>
            <a:off x="623570" y="7095490"/>
            <a:ext cx="105410" cy="105410"/>
            <a:chOff x="623570" y="7095490"/>
            <a:chExt cx="105410" cy="105410"/>
          </a:xfrm>
        </p:grpSpPr>
        <p:pic>
          <p:nvPicPr>
            <p:cNvPr id="961" name="Object 49">
              <a:extLst>
                <a:ext uri="{FF2B5EF4-FFF2-40B4-BE49-F238E27FC236}">
                  <a16:creationId xmlns:a16="http://schemas.microsoft.com/office/drawing/2014/main" id="{CE4BCBB6-EBFE-166B-8FCB-DEAACE45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700000">
              <a:off x="623570" y="7095490"/>
              <a:ext cx="105410" cy="105410"/>
            </a:xfrm>
            <a:prstGeom prst="rect">
              <a:avLst/>
            </a:prstGeom>
          </p:spPr>
        </p:pic>
      </p:grpSp>
      <p:grpSp>
        <p:nvGrpSpPr>
          <p:cNvPr id="962" name="그룹 1015">
            <a:extLst>
              <a:ext uri="{FF2B5EF4-FFF2-40B4-BE49-F238E27FC236}">
                <a16:creationId xmlns:a16="http://schemas.microsoft.com/office/drawing/2014/main" id="{D27A5EA2-9FDC-A1E2-6B7B-8DCF39DE947E}"/>
              </a:ext>
            </a:extLst>
          </p:cNvPr>
          <p:cNvGrpSpPr/>
          <p:nvPr/>
        </p:nvGrpSpPr>
        <p:grpSpPr>
          <a:xfrm>
            <a:off x="990600" y="7857490"/>
            <a:ext cx="105410" cy="105410"/>
            <a:chOff x="990600" y="7810500"/>
            <a:chExt cx="105410" cy="105410"/>
          </a:xfrm>
        </p:grpSpPr>
        <p:pic>
          <p:nvPicPr>
            <p:cNvPr id="963" name="Object 49">
              <a:extLst>
                <a:ext uri="{FF2B5EF4-FFF2-40B4-BE49-F238E27FC236}">
                  <a16:creationId xmlns:a16="http://schemas.microsoft.com/office/drawing/2014/main" id="{8E9EAD11-97CF-65DB-5AAA-E93C21100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700000">
              <a:off x="990600" y="7810500"/>
              <a:ext cx="105410" cy="105410"/>
            </a:xfrm>
            <a:prstGeom prst="rect">
              <a:avLst/>
            </a:prstGeom>
          </p:spPr>
        </p:pic>
      </p:grpSp>
      <p:sp>
        <p:nvSpPr>
          <p:cNvPr id="964" name="Object 69">
            <a:extLst>
              <a:ext uri="{FF2B5EF4-FFF2-40B4-BE49-F238E27FC236}">
                <a16:creationId xmlns:a16="http://schemas.microsoft.com/office/drawing/2014/main" id="{174AC970-5E00-B6AF-2329-2B02C1338275}"/>
              </a:ext>
            </a:extLst>
          </p:cNvPr>
          <p:cNvSpPr txBox="1"/>
          <p:nvPr/>
        </p:nvSpPr>
        <p:spPr>
          <a:xfrm>
            <a:off x="6769735" y="6623050"/>
            <a:ext cx="5120640" cy="9232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b="1" dirty="0">
                <a:solidFill>
                  <a:srgbClr val="24370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투자회수에 </a:t>
            </a:r>
            <a:r>
              <a:rPr lang="en-US" sz="2700" b="1" dirty="0" err="1">
                <a:solidFill>
                  <a:srgbClr val="24370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대한</a:t>
            </a:r>
            <a:r>
              <a:rPr lang="en-US" sz="2700" b="1" dirty="0">
                <a:solidFill>
                  <a:srgbClr val="24370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 </a:t>
            </a:r>
          </a:p>
          <a:p>
            <a:pPr algn="ctr"/>
            <a:r>
              <a:rPr lang="en-US" sz="2700" b="1" dirty="0" err="1">
                <a:solidFill>
                  <a:srgbClr val="24370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불확실성이</a:t>
            </a:r>
            <a:r>
              <a:rPr lang="en-US" sz="2700" b="1" dirty="0">
                <a:solidFill>
                  <a:srgbClr val="24370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 큼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65" name="그룹 1015">
            <a:extLst>
              <a:ext uri="{FF2B5EF4-FFF2-40B4-BE49-F238E27FC236}">
                <a16:creationId xmlns:a16="http://schemas.microsoft.com/office/drawing/2014/main" id="{ACCFF34B-1D05-29D2-B39A-4B9DD9E1CF68}"/>
              </a:ext>
            </a:extLst>
          </p:cNvPr>
          <p:cNvGrpSpPr/>
          <p:nvPr/>
        </p:nvGrpSpPr>
        <p:grpSpPr>
          <a:xfrm>
            <a:off x="7819390" y="6819900"/>
            <a:ext cx="105410" cy="105410"/>
            <a:chOff x="7819390" y="6819900"/>
            <a:chExt cx="105410" cy="105410"/>
          </a:xfrm>
        </p:grpSpPr>
        <p:pic>
          <p:nvPicPr>
            <p:cNvPr id="966" name="Object 49">
              <a:extLst>
                <a:ext uri="{FF2B5EF4-FFF2-40B4-BE49-F238E27FC236}">
                  <a16:creationId xmlns:a16="http://schemas.microsoft.com/office/drawing/2014/main" id="{D2918B40-21FF-88CC-32E8-104DF2CE5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700000">
              <a:off x="7819390" y="6819900"/>
              <a:ext cx="105410" cy="105410"/>
            </a:xfrm>
            <a:prstGeom prst="rect">
              <a:avLst/>
            </a:prstGeom>
          </p:spPr>
        </p:pic>
      </p:grpSp>
      <p:sp>
        <p:nvSpPr>
          <p:cNvPr id="967" name="Object 76">
            <a:extLst>
              <a:ext uri="{FF2B5EF4-FFF2-40B4-BE49-F238E27FC236}">
                <a16:creationId xmlns:a16="http://schemas.microsoft.com/office/drawing/2014/main" id="{B039D380-546F-12CF-AD5D-2694725FB424}"/>
              </a:ext>
            </a:extLst>
          </p:cNvPr>
          <p:cNvSpPr txBox="1"/>
          <p:nvPr/>
        </p:nvSpPr>
        <p:spPr>
          <a:xfrm>
            <a:off x="12649200" y="6667500"/>
            <a:ext cx="4955540" cy="9848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b="1" dirty="0">
                <a:solidFill>
                  <a:srgbClr val="24370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경영의 </a:t>
            </a:r>
            <a:r>
              <a:rPr lang="en-US" sz="2900" b="1" dirty="0" err="1">
                <a:solidFill>
                  <a:srgbClr val="24370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방향성을</a:t>
            </a:r>
            <a:r>
              <a:rPr lang="en-US" sz="2900" b="1" dirty="0">
                <a:solidFill>
                  <a:srgbClr val="24370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 </a:t>
            </a:r>
          </a:p>
          <a:p>
            <a:pPr algn="ctr"/>
            <a:r>
              <a:rPr lang="en-US" sz="2900" b="1" dirty="0" err="1">
                <a:solidFill>
                  <a:srgbClr val="24370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잡기</a:t>
            </a:r>
            <a:r>
              <a:rPr lang="en-US" sz="2900" b="1" dirty="0">
                <a:solidFill>
                  <a:srgbClr val="24370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 어려움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72" name="그룹 1015">
            <a:extLst>
              <a:ext uri="{FF2B5EF4-FFF2-40B4-BE49-F238E27FC236}">
                <a16:creationId xmlns:a16="http://schemas.microsoft.com/office/drawing/2014/main" id="{107C419C-E8E2-B2CA-F734-2275A08D80B9}"/>
              </a:ext>
            </a:extLst>
          </p:cNvPr>
          <p:cNvGrpSpPr/>
          <p:nvPr/>
        </p:nvGrpSpPr>
        <p:grpSpPr>
          <a:xfrm>
            <a:off x="13534390" y="6866890"/>
            <a:ext cx="105410" cy="105410"/>
            <a:chOff x="13534390" y="6866890"/>
            <a:chExt cx="105410" cy="105410"/>
          </a:xfrm>
        </p:grpSpPr>
        <p:pic>
          <p:nvPicPr>
            <p:cNvPr id="973" name="Object 49">
              <a:extLst>
                <a:ext uri="{FF2B5EF4-FFF2-40B4-BE49-F238E27FC236}">
                  <a16:creationId xmlns:a16="http://schemas.microsoft.com/office/drawing/2014/main" id="{CA0C5E8E-F0CE-FAEC-1F10-351B5944B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700000">
              <a:off x="13534390" y="6866890"/>
              <a:ext cx="105410" cy="105410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2F532C0-8BFE-3DD7-4B47-45E9B3975355}"/>
              </a:ext>
            </a:extLst>
          </p:cNvPr>
          <p:cNvSpPr/>
          <p:nvPr/>
        </p:nvSpPr>
        <p:spPr>
          <a:xfrm>
            <a:off x="2209800" y="4991100"/>
            <a:ext cx="2240280" cy="7766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Object 24">
            <a:extLst>
              <a:ext uri="{FF2B5EF4-FFF2-40B4-BE49-F238E27FC236}">
                <a16:creationId xmlns:a16="http://schemas.microsoft.com/office/drawing/2014/main" id="{7794C886-F9A7-52BA-AA8C-EC8827A585B5}"/>
              </a:ext>
            </a:extLst>
          </p:cNvPr>
          <p:cNvSpPr txBox="1"/>
          <p:nvPr/>
        </p:nvSpPr>
        <p:spPr>
          <a:xfrm>
            <a:off x="2237740" y="5062855"/>
            <a:ext cx="2164080" cy="6000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300" b="1" kern="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구직자</a:t>
            </a:r>
            <a:r>
              <a:rPr lang="en-US" sz="3300" b="1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 </a:t>
            </a:r>
            <a:endParaRPr lang="en-US" sz="3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3FE454D-65FD-3757-6A5D-DB98751AAC2B}"/>
              </a:ext>
            </a:extLst>
          </p:cNvPr>
          <p:cNvSpPr/>
          <p:nvPr/>
        </p:nvSpPr>
        <p:spPr>
          <a:xfrm>
            <a:off x="8122920" y="5003800"/>
            <a:ext cx="2240280" cy="7766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E6ECBB3-DF36-45F9-CA08-92E78D11C996}"/>
              </a:ext>
            </a:extLst>
          </p:cNvPr>
          <p:cNvSpPr/>
          <p:nvPr/>
        </p:nvSpPr>
        <p:spPr>
          <a:xfrm>
            <a:off x="13434695" y="5067300"/>
            <a:ext cx="3405505" cy="7766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25">
            <a:extLst>
              <a:ext uri="{FF2B5EF4-FFF2-40B4-BE49-F238E27FC236}">
                <a16:creationId xmlns:a16="http://schemas.microsoft.com/office/drawing/2014/main" id="{2EFAAD84-1197-3F65-BF46-3BCF0836F172}"/>
              </a:ext>
            </a:extLst>
          </p:cNvPr>
          <p:cNvSpPr txBox="1"/>
          <p:nvPr/>
        </p:nvSpPr>
        <p:spPr>
          <a:xfrm>
            <a:off x="8077200" y="5076190"/>
            <a:ext cx="2199005" cy="6000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300" b="1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 </a:t>
            </a:r>
            <a:r>
              <a:rPr lang="en-US" sz="3300" b="1" kern="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투자사</a:t>
            </a:r>
            <a:r>
              <a:rPr lang="en-US" sz="3300" b="1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 </a:t>
            </a:r>
            <a:endParaRPr lang="en-US" sz="3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bject 26">
            <a:extLst>
              <a:ext uri="{FF2B5EF4-FFF2-40B4-BE49-F238E27FC236}">
                <a16:creationId xmlns:a16="http://schemas.microsoft.com/office/drawing/2014/main" id="{169F3AFD-7B6F-2F54-3BC1-4CE550C5BB7D}"/>
              </a:ext>
            </a:extLst>
          </p:cNvPr>
          <p:cNvSpPr txBox="1"/>
          <p:nvPr/>
        </p:nvSpPr>
        <p:spPr>
          <a:xfrm>
            <a:off x="13362940" y="5156200"/>
            <a:ext cx="3553460" cy="6000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300" b="1" kern="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스타트업</a:t>
            </a:r>
            <a:r>
              <a:rPr lang="en-US" sz="3300" b="1" kern="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 CEO</a:t>
            </a:r>
            <a:endParaRPr lang="en-US" sz="3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429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6135" y="1055370"/>
            <a:ext cx="16633825" cy="49530"/>
            <a:chOff x="826135" y="1055370"/>
            <a:chExt cx="16633825" cy="4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35" y="1055370"/>
              <a:ext cx="16633825" cy="4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135" y="9625330"/>
            <a:ext cx="16633825" cy="53975"/>
            <a:chOff x="826135" y="9625330"/>
            <a:chExt cx="16633825" cy="539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35" y="9625330"/>
              <a:ext cx="16633825" cy="539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252325" y="9715500"/>
            <a:ext cx="519747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b="1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pitchFamily="34" charset="0"/>
              </a:rPr>
              <a:t>머신러닝을 활용한 스타트업 매출 예측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8825" y="9726295"/>
            <a:ext cx="1908175" cy="446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분석할 것이5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28800" y="320040"/>
            <a:ext cx="3352800" cy="784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b="1" kern="0" spc="-100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  <a:endParaRPr lang="en-US" sz="4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7735" y="243205"/>
            <a:ext cx="901065" cy="861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kern="0" spc="-100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02</a:t>
            </a:r>
            <a:endParaRPr lang="en-US" sz="5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1003">
            <a:extLst>
              <a:ext uri="{FF2B5EF4-FFF2-40B4-BE49-F238E27FC236}">
                <a16:creationId xmlns:a16="http://schemas.microsoft.com/office/drawing/2014/main" id="{9796915F-CEB5-E938-0C60-E07CCD2C9B90}"/>
              </a:ext>
            </a:extLst>
          </p:cNvPr>
          <p:cNvGrpSpPr/>
          <p:nvPr/>
        </p:nvGrpSpPr>
        <p:grpSpPr>
          <a:xfrm>
            <a:off x="290830" y="1485900"/>
            <a:ext cx="5464175" cy="7480300"/>
            <a:chOff x="290830" y="1485900"/>
            <a:chExt cx="5464175" cy="7480300"/>
          </a:xfrm>
        </p:grpSpPr>
        <p:pic>
          <p:nvPicPr>
            <p:cNvPr id="5" name="Object 10" descr="C:/Users/gjaischool1/AppData/Roaming/PolarisOffice/ETemp/3848_16720552/image34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830" y="1485900"/>
              <a:ext cx="5464810" cy="7480935"/>
            </a:xfrm>
            <a:prstGeom prst="rect">
              <a:avLst/>
            </a:prstGeom>
            <a:noFill/>
          </p:spPr>
        </p:pic>
      </p:grpSp>
      <p:grpSp>
        <p:nvGrpSpPr>
          <p:cNvPr id="7" name="그룹 1004">
            <a:extLst>
              <a:ext uri="{FF2B5EF4-FFF2-40B4-BE49-F238E27FC236}">
                <a16:creationId xmlns:a16="http://schemas.microsoft.com/office/drawing/2014/main" id="{9A216BB4-64AD-72D0-73CF-092A1E942708}"/>
              </a:ext>
            </a:extLst>
          </p:cNvPr>
          <p:cNvGrpSpPr/>
          <p:nvPr/>
        </p:nvGrpSpPr>
        <p:grpSpPr>
          <a:xfrm>
            <a:off x="5916295" y="2482850"/>
            <a:ext cx="302260" cy="6423025"/>
            <a:chOff x="5916295" y="2482850"/>
            <a:chExt cx="302260" cy="6423025"/>
          </a:xfrm>
        </p:grpSpPr>
        <p:grpSp>
          <p:nvGrpSpPr>
            <p:cNvPr id="10" name="그룹 1005">
              <a:extLst>
                <a:ext uri="{FF2B5EF4-FFF2-40B4-BE49-F238E27FC236}">
                  <a16:creationId xmlns:a16="http://schemas.microsoft.com/office/drawing/2014/main" id="{11D2ED12-1B25-F89C-E930-9DEE9AB642E1}"/>
                </a:ext>
              </a:extLst>
            </p:cNvPr>
            <p:cNvGrpSpPr/>
            <p:nvPr/>
          </p:nvGrpSpPr>
          <p:grpSpPr>
            <a:xfrm>
              <a:off x="3461385" y="5638800"/>
              <a:ext cx="5420360" cy="110490"/>
              <a:chOff x="3461385" y="5638800"/>
              <a:chExt cx="5420360" cy="110490"/>
            </a:xfrm>
          </p:grpSpPr>
          <p:pic>
            <p:nvPicPr>
              <p:cNvPr id="13" name="Object 14">
                <a:extLst>
                  <a:ext uri="{FF2B5EF4-FFF2-40B4-BE49-F238E27FC236}">
                    <a16:creationId xmlns:a16="http://schemas.microsoft.com/office/drawing/2014/main" id="{BF784F85-47F6-2292-7285-8847F8695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3461385" y="5638800"/>
                <a:ext cx="5420360" cy="110490"/>
              </a:xfrm>
              <a:prstGeom prst="rect">
                <a:avLst/>
              </a:prstGeom>
            </p:spPr>
          </p:pic>
        </p:grpSp>
        <p:grpSp>
          <p:nvGrpSpPr>
            <p:cNvPr id="11" name="그룹 1006">
              <a:extLst>
                <a:ext uri="{FF2B5EF4-FFF2-40B4-BE49-F238E27FC236}">
                  <a16:creationId xmlns:a16="http://schemas.microsoft.com/office/drawing/2014/main" id="{301D4D09-57F6-DD60-DA24-2FE13D09E3F3}"/>
                </a:ext>
              </a:extLst>
            </p:cNvPr>
            <p:cNvGrpSpPr/>
            <p:nvPr/>
          </p:nvGrpSpPr>
          <p:grpSpPr>
            <a:xfrm>
              <a:off x="3254375" y="5636895"/>
              <a:ext cx="5416550" cy="110490"/>
              <a:chOff x="3254375" y="5636895"/>
              <a:chExt cx="5416550" cy="110490"/>
            </a:xfrm>
          </p:grpSpPr>
          <p:pic>
            <p:nvPicPr>
              <p:cNvPr id="12" name="Object 17">
                <a:extLst>
                  <a:ext uri="{FF2B5EF4-FFF2-40B4-BE49-F238E27FC236}">
                    <a16:creationId xmlns:a16="http://schemas.microsoft.com/office/drawing/2014/main" id="{1BA95391-CFA2-5F1D-0654-33172A166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3254375" y="5636895"/>
                <a:ext cx="5416550" cy="110490"/>
              </a:xfrm>
              <a:prstGeom prst="rect">
                <a:avLst/>
              </a:prstGeom>
            </p:spPr>
          </p:pic>
        </p:grpSp>
      </p:grpSp>
      <p:grpSp>
        <p:nvGrpSpPr>
          <p:cNvPr id="14" name="그룹 1007">
            <a:extLst>
              <a:ext uri="{FF2B5EF4-FFF2-40B4-BE49-F238E27FC236}">
                <a16:creationId xmlns:a16="http://schemas.microsoft.com/office/drawing/2014/main" id="{783DA51E-02B7-949C-9F00-EE7733647B9B}"/>
              </a:ext>
            </a:extLst>
          </p:cNvPr>
          <p:cNvGrpSpPr/>
          <p:nvPr/>
        </p:nvGrpSpPr>
        <p:grpSpPr>
          <a:xfrm>
            <a:off x="6424930" y="1485900"/>
            <a:ext cx="5464175" cy="7480300"/>
            <a:chOff x="6424930" y="1485900"/>
            <a:chExt cx="5464175" cy="7480300"/>
          </a:xfrm>
        </p:grpSpPr>
        <p:pic>
          <p:nvPicPr>
            <p:cNvPr id="15" name="Object 21">
              <a:extLst>
                <a:ext uri="{FF2B5EF4-FFF2-40B4-BE49-F238E27FC236}">
                  <a16:creationId xmlns:a16="http://schemas.microsoft.com/office/drawing/2014/main" id="{B3327311-F09B-CFAE-E8BB-0560B4AA1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4930" y="1485900"/>
              <a:ext cx="5464175" cy="7480300"/>
            </a:xfrm>
            <a:prstGeom prst="rect">
              <a:avLst/>
            </a:prstGeom>
          </p:spPr>
        </p:pic>
      </p:grpSp>
      <p:grpSp>
        <p:nvGrpSpPr>
          <p:cNvPr id="16" name="그룹 1008">
            <a:extLst>
              <a:ext uri="{FF2B5EF4-FFF2-40B4-BE49-F238E27FC236}">
                <a16:creationId xmlns:a16="http://schemas.microsoft.com/office/drawing/2014/main" id="{56DD496B-3C35-6FCB-E92D-AEE3026A4066}"/>
              </a:ext>
            </a:extLst>
          </p:cNvPr>
          <p:cNvGrpSpPr/>
          <p:nvPr/>
        </p:nvGrpSpPr>
        <p:grpSpPr>
          <a:xfrm>
            <a:off x="12049760" y="2482850"/>
            <a:ext cx="302260" cy="6423025"/>
            <a:chOff x="12049760" y="2482850"/>
            <a:chExt cx="302260" cy="6423025"/>
          </a:xfrm>
        </p:grpSpPr>
        <p:grpSp>
          <p:nvGrpSpPr>
            <p:cNvPr id="17" name="그룹 1009">
              <a:extLst>
                <a:ext uri="{FF2B5EF4-FFF2-40B4-BE49-F238E27FC236}">
                  <a16:creationId xmlns:a16="http://schemas.microsoft.com/office/drawing/2014/main" id="{D246D26E-E45C-D177-1250-9AABB14F282C}"/>
                </a:ext>
              </a:extLst>
            </p:cNvPr>
            <p:cNvGrpSpPr/>
            <p:nvPr/>
          </p:nvGrpSpPr>
          <p:grpSpPr>
            <a:xfrm>
              <a:off x="9595485" y="5638800"/>
              <a:ext cx="5420360" cy="110490"/>
              <a:chOff x="9595485" y="5638800"/>
              <a:chExt cx="5420360" cy="110490"/>
            </a:xfrm>
          </p:grpSpPr>
          <p:pic>
            <p:nvPicPr>
              <p:cNvPr id="20" name="Object 25">
                <a:extLst>
                  <a:ext uri="{FF2B5EF4-FFF2-40B4-BE49-F238E27FC236}">
                    <a16:creationId xmlns:a16="http://schemas.microsoft.com/office/drawing/2014/main" id="{E435FDA3-5C6E-6A17-2445-EB0E1C4374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9595485" y="5638800"/>
                <a:ext cx="5420360" cy="110490"/>
              </a:xfrm>
              <a:prstGeom prst="rect">
                <a:avLst/>
              </a:prstGeom>
            </p:spPr>
          </p:pic>
        </p:grpSp>
        <p:grpSp>
          <p:nvGrpSpPr>
            <p:cNvPr id="18" name="그룹 1010">
              <a:extLst>
                <a:ext uri="{FF2B5EF4-FFF2-40B4-BE49-F238E27FC236}">
                  <a16:creationId xmlns:a16="http://schemas.microsoft.com/office/drawing/2014/main" id="{8731A3EA-5175-B12C-B0CF-4B28E3E9D7B3}"/>
                </a:ext>
              </a:extLst>
            </p:cNvPr>
            <p:cNvGrpSpPr/>
            <p:nvPr/>
          </p:nvGrpSpPr>
          <p:grpSpPr>
            <a:xfrm>
              <a:off x="9388475" y="5636895"/>
              <a:ext cx="5416550" cy="110490"/>
              <a:chOff x="9388475" y="5636895"/>
              <a:chExt cx="5416550" cy="110490"/>
            </a:xfrm>
          </p:grpSpPr>
          <p:pic>
            <p:nvPicPr>
              <p:cNvPr id="19" name="Object 28">
                <a:extLst>
                  <a:ext uri="{FF2B5EF4-FFF2-40B4-BE49-F238E27FC236}">
                    <a16:creationId xmlns:a16="http://schemas.microsoft.com/office/drawing/2014/main" id="{03564DED-D699-6730-042F-10C8F574ED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9388475" y="5636895"/>
                <a:ext cx="5416550" cy="110490"/>
              </a:xfrm>
              <a:prstGeom prst="rect">
                <a:avLst/>
              </a:prstGeom>
            </p:spPr>
          </p:pic>
        </p:grpSp>
      </p:grpSp>
      <p:grpSp>
        <p:nvGrpSpPr>
          <p:cNvPr id="21" name="그룹 1011">
            <a:extLst>
              <a:ext uri="{FF2B5EF4-FFF2-40B4-BE49-F238E27FC236}">
                <a16:creationId xmlns:a16="http://schemas.microsoft.com/office/drawing/2014/main" id="{23A02C48-3644-BA36-4405-67B70B3AE06A}"/>
              </a:ext>
            </a:extLst>
          </p:cNvPr>
          <p:cNvGrpSpPr/>
          <p:nvPr/>
        </p:nvGrpSpPr>
        <p:grpSpPr>
          <a:xfrm>
            <a:off x="12513945" y="1485900"/>
            <a:ext cx="5464175" cy="7480300"/>
            <a:chOff x="12513945" y="1485900"/>
            <a:chExt cx="5464175" cy="7480300"/>
          </a:xfrm>
        </p:grpSpPr>
        <p:pic>
          <p:nvPicPr>
            <p:cNvPr id="22" name="Object 32">
              <a:extLst>
                <a:ext uri="{FF2B5EF4-FFF2-40B4-BE49-F238E27FC236}">
                  <a16:creationId xmlns:a16="http://schemas.microsoft.com/office/drawing/2014/main" id="{676B391D-060D-C3B9-3307-A3F6E10BD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13945" y="1485900"/>
              <a:ext cx="5464175" cy="7480300"/>
            </a:xfrm>
            <a:prstGeom prst="rect">
              <a:avLst/>
            </a:prstGeom>
          </p:spPr>
        </p:pic>
      </p:grpSp>
      <p:sp>
        <p:nvSpPr>
          <p:cNvPr id="23" name="Object 35">
            <a:extLst>
              <a:ext uri="{FF2B5EF4-FFF2-40B4-BE49-F238E27FC236}">
                <a16:creationId xmlns:a16="http://schemas.microsoft.com/office/drawing/2014/main" id="{C8C03B7A-C7FC-C715-1DB4-EDB87EE6B97C}"/>
              </a:ext>
            </a:extLst>
          </p:cNvPr>
          <p:cNvSpPr txBox="1"/>
          <p:nvPr/>
        </p:nvSpPr>
        <p:spPr>
          <a:xfrm>
            <a:off x="2234565" y="1628140"/>
            <a:ext cx="1499235" cy="708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목표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Object 36">
            <a:extLst>
              <a:ext uri="{FF2B5EF4-FFF2-40B4-BE49-F238E27FC236}">
                <a16:creationId xmlns:a16="http://schemas.microsoft.com/office/drawing/2014/main" id="{0545A61E-50AB-BB3A-0B79-1E1F18F595A5}"/>
              </a:ext>
            </a:extLst>
          </p:cNvPr>
          <p:cNvSpPr txBox="1"/>
          <p:nvPr/>
        </p:nvSpPr>
        <p:spPr>
          <a:xfrm>
            <a:off x="8305800" y="1616075"/>
            <a:ext cx="1649730" cy="708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가설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Object 37">
            <a:extLst>
              <a:ext uri="{FF2B5EF4-FFF2-40B4-BE49-F238E27FC236}">
                <a16:creationId xmlns:a16="http://schemas.microsoft.com/office/drawing/2014/main" id="{AF074280-7DEC-2FBE-D41A-50F68CA5486C}"/>
              </a:ext>
            </a:extLst>
          </p:cNvPr>
          <p:cNvSpPr txBox="1"/>
          <p:nvPr/>
        </p:nvSpPr>
        <p:spPr>
          <a:xfrm>
            <a:off x="14020800" y="1638300"/>
            <a:ext cx="2488565" cy="708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활용방안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" name="그룹 1012">
            <a:extLst>
              <a:ext uri="{FF2B5EF4-FFF2-40B4-BE49-F238E27FC236}">
                <a16:creationId xmlns:a16="http://schemas.microsoft.com/office/drawing/2014/main" id="{43A8CCEC-7B52-86B9-2ECA-9E8BFAC5F4E1}"/>
              </a:ext>
            </a:extLst>
          </p:cNvPr>
          <p:cNvGrpSpPr/>
          <p:nvPr/>
        </p:nvGrpSpPr>
        <p:grpSpPr>
          <a:xfrm>
            <a:off x="12950190" y="2755265"/>
            <a:ext cx="1176020" cy="1391920"/>
            <a:chOff x="12950190" y="2755265"/>
            <a:chExt cx="1176020" cy="1391920"/>
          </a:xfrm>
        </p:grpSpPr>
        <p:pic>
          <p:nvPicPr>
            <p:cNvPr id="29" name="Object 38">
              <a:extLst>
                <a:ext uri="{FF2B5EF4-FFF2-40B4-BE49-F238E27FC236}">
                  <a16:creationId xmlns:a16="http://schemas.microsoft.com/office/drawing/2014/main" id="{8D8E3C67-62DD-831E-CE21-09F80475F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50190" y="2755265"/>
              <a:ext cx="1176020" cy="1391920"/>
            </a:xfrm>
            <a:prstGeom prst="rect">
              <a:avLst/>
            </a:prstGeom>
          </p:spPr>
        </p:pic>
      </p:grpSp>
      <p:grpSp>
        <p:nvGrpSpPr>
          <p:cNvPr id="30" name="그룹 1013">
            <a:extLst>
              <a:ext uri="{FF2B5EF4-FFF2-40B4-BE49-F238E27FC236}">
                <a16:creationId xmlns:a16="http://schemas.microsoft.com/office/drawing/2014/main" id="{14EA25BD-929C-1941-3706-564F91F6C08B}"/>
              </a:ext>
            </a:extLst>
          </p:cNvPr>
          <p:cNvGrpSpPr/>
          <p:nvPr/>
        </p:nvGrpSpPr>
        <p:grpSpPr>
          <a:xfrm>
            <a:off x="12837160" y="4886325"/>
            <a:ext cx="1280795" cy="1359535"/>
            <a:chOff x="12837160" y="4886325"/>
            <a:chExt cx="1280795" cy="1359535"/>
          </a:xfrm>
        </p:grpSpPr>
        <p:pic>
          <p:nvPicPr>
            <p:cNvPr id="31" name="Object 41">
              <a:extLst>
                <a:ext uri="{FF2B5EF4-FFF2-40B4-BE49-F238E27FC236}">
                  <a16:creationId xmlns:a16="http://schemas.microsoft.com/office/drawing/2014/main" id="{9B5EC04D-58B1-FD19-9B86-FC12DC8C7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37160" y="4886325"/>
              <a:ext cx="1280795" cy="1359535"/>
            </a:xfrm>
            <a:prstGeom prst="rect">
              <a:avLst/>
            </a:prstGeom>
          </p:spPr>
        </p:pic>
      </p:grpSp>
      <p:grpSp>
        <p:nvGrpSpPr>
          <p:cNvPr id="32" name="그룹 1014">
            <a:extLst>
              <a:ext uri="{FF2B5EF4-FFF2-40B4-BE49-F238E27FC236}">
                <a16:creationId xmlns:a16="http://schemas.microsoft.com/office/drawing/2014/main" id="{DF3A900E-4E72-4E14-EC54-CFF2191D4F52}"/>
              </a:ext>
            </a:extLst>
          </p:cNvPr>
          <p:cNvGrpSpPr/>
          <p:nvPr/>
        </p:nvGrpSpPr>
        <p:grpSpPr>
          <a:xfrm>
            <a:off x="12799695" y="6834505"/>
            <a:ext cx="1332230" cy="1530985"/>
            <a:chOff x="12799695" y="6834505"/>
            <a:chExt cx="1332230" cy="1530985"/>
          </a:xfrm>
        </p:grpSpPr>
        <p:pic>
          <p:nvPicPr>
            <p:cNvPr id="33" name="Object 44">
              <a:extLst>
                <a:ext uri="{FF2B5EF4-FFF2-40B4-BE49-F238E27FC236}">
                  <a16:creationId xmlns:a16="http://schemas.microsoft.com/office/drawing/2014/main" id="{2EB206AF-1974-416D-C1CD-C78792822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99695" y="6834505"/>
              <a:ext cx="1332230" cy="1530985"/>
            </a:xfrm>
            <a:prstGeom prst="rect">
              <a:avLst/>
            </a:prstGeom>
          </p:spPr>
        </p:pic>
      </p:grpSp>
      <p:sp>
        <p:nvSpPr>
          <p:cNvPr id="34" name="Object 47">
            <a:extLst>
              <a:ext uri="{FF2B5EF4-FFF2-40B4-BE49-F238E27FC236}">
                <a16:creationId xmlns:a16="http://schemas.microsoft.com/office/drawing/2014/main" id="{2575700F-77B4-51B8-9091-64492A767A72}"/>
              </a:ext>
            </a:extLst>
          </p:cNvPr>
          <p:cNvSpPr txBox="1"/>
          <p:nvPr/>
        </p:nvSpPr>
        <p:spPr>
          <a:xfrm>
            <a:off x="14607540" y="2781300"/>
            <a:ext cx="2842260" cy="12465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&lt; 구직자 &gt;</a:t>
            </a:r>
          </a:p>
          <a:p>
            <a:pPr algn="ctr"/>
            <a:r>
              <a:rPr lang="en-US" sz="25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입사할 스타트업 선택 시 참고 가능</a:t>
            </a:r>
            <a:endParaRPr 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48">
            <a:extLst>
              <a:ext uri="{FF2B5EF4-FFF2-40B4-BE49-F238E27FC236}">
                <a16:creationId xmlns:a16="http://schemas.microsoft.com/office/drawing/2014/main" id="{C9B91405-1D48-8D12-DDE5-47E5BF2B08A7}"/>
              </a:ext>
            </a:extLst>
          </p:cNvPr>
          <p:cNvSpPr txBox="1"/>
          <p:nvPr/>
        </p:nvSpPr>
        <p:spPr>
          <a:xfrm>
            <a:off x="13862685" y="5039995"/>
            <a:ext cx="4349115" cy="12465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&lt; 투자사 &gt;</a:t>
            </a:r>
          </a:p>
          <a:p>
            <a:pPr algn="ctr"/>
            <a:r>
              <a:rPr lang="en-US" sz="25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투자할 스타트업 선정 시</a:t>
            </a:r>
          </a:p>
          <a:p>
            <a:pPr algn="ctr"/>
            <a:r>
              <a:rPr lang="en-US" sz="25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객관적인 의사결정에 도움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Object 49">
            <a:extLst>
              <a:ext uri="{FF2B5EF4-FFF2-40B4-BE49-F238E27FC236}">
                <a16:creationId xmlns:a16="http://schemas.microsoft.com/office/drawing/2014/main" id="{1C6CA375-281F-1EE1-4608-CEFFCEE23FBE}"/>
              </a:ext>
            </a:extLst>
          </p:cNvPr>
          <p:cNvSpPr txBox="1"/>
          <p:nvPr/>
        </p:nvSpPr>
        <p:spPr>
          <a:xfrm>
            <a:off x="12966700" y="7353300"/>
            <a:ext cx="6007100" cy="861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&lt; 스타트업 CEO &gt;</a:t>
            </a:r>
          </a:p>
          <a:p>
            <a:pPr algn="ctr"/>
            <a:r>
              <a:rPr lang="en-US" sz="25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 주요 지표로 </a:t>
            </a:r>
            <a:r>
              <a:rPr lang="en-US" sz="2500" b="1" dirty="0" err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활용</a:t>
            </a:r>
            <a:r>
              <a:rPr lang="en-US" sz="25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 </a:t>
            </a:r>
            <a:r>
              <a:rPr lang="en-US" sz="2500" b="1" dirty="0" err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가능</a:t>
            </a:r>
            <a:endParaRPr 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Object 50"/>
          <p:cNvSpPr txBox="1">
            <a:spLocks/>
          </p:cNvSpPr>
          <p:nvPr/>
        </p:nvSpPr>
        <p:spPr>
          <a:xfrm>
            <a:off x="865823" y="4851399"/>
            <a:ext cx="4528820" cy="161582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300" b="1" dirty="0" err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스타트업의</a:t>
            </a:r>
            <a:r>
              <a:rPr lang="en-US" altLang="ko-KR" sz="33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 </a:t>
            </a:r>
            <a:r>
              <a:rPr lang="ko-KR" altLang="ko-KR" sz="33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생존과 직접적으로</a:t>
            </a:r>
            <a:r>
              <a:rPr lang="en-US" altLang="ko-KR" sz="33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 </a:t>
            </a:r>
            <a:r>
              <a:rPr lang="ko-KR" altLang="ko-KR" sz="33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연관된</a:t>
            </a:r>
            <a:r>
              <a:rPr lang="en-US" altLang="ko-KR" sz="33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 </a:t>
            </a:r>
            <a:endParaRPr lang="ko-KR" altLang="en-US" sz="3300" b="1" dirty="0">
              <a:solidFill>
                <a:srgbClr val="5D5D5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3300" b="1" dirty="0" err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매출을</a:t>
            </a:r>
            <a:r>
              <a:rPr lang="en-US" altLang="ko-KR" sz="33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 </a:t>
            </a:r>
            <a:r>
              <a:rPr lang="en-US" altLang="ko-KR" sz="3300" b="1" dirty="0" err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예측한다</a:t>
            </a:r>
            <a:r>
              <a:rPr lang="en-US" altLang="ko-KR" sz="33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.</a:t>
            </a:r>
            <a:endParaRPr lang="ko-KR" altLang="en-US" sz="3300" b="1" dirty="0">
              <a:solidFill>
                <a:srgbClr val="5D5D5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</p:txBody>
      </p:sp>
      <p:sp>
        <p:nvSpPr>
          <p:cNvPr id="39" name="Object 52"/>
          <p:cNvSpPr txBox="1">
            <a:spLocks/>
          </p:cNvSpPr>
          <p:nvPr/>
        </p:nvSpPr>
        <p:spPr>
          <a:xfrm>
            <a:off x="6759893" y="2836663"/>
            <a:ext cx="4878705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30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자본금이 많을수록 </a:t>
            </a:r>
            <a:endParaRPr lang="en-US" altLang="ko-KR" sz="3000" b="1" dirty="0">
              <a:solidFill>
                <a:srgbClr val="5D5D5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30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연매출이 높아질 것이다.</a:t>
            </a:r>
            <a:endParaRPr lang="ko-KR" altLang="en-US" sz="3000" b="1" dirty="0">
              <a:solidFill>
                <a:srgbClr val="5D5D5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</p:txBody>
      </p:sp>
      <p:sp>
        <p:nvSpPr>
          <p:cNvPr id="40" name="Object 53"/>
          <p:cNvSpPr txBox="1">
            <a:spLocks/>
          </p:cNvSpPr>
          <p:nvPr/>
        </p:nvSpPr>
        <p:spPr>
          <a:xfrm>
            <a:off x="6837571" y="4714373"/>
            <a:ext cx="4895850" cy="147732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30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누적투자유치금액이 많을수록 연매출이 </a:t>
            </a:r>
            <a:endParaRPr lang="en-US" altLang="ko-KR" sz="3000" b="1" dirty="0">
              <a:solidFill>
                <a:srgbClr val="5D5D5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30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높을 것이다.</a:t>
            </a:r>
            <a:endParaRPr lang="ko-KR" altLang="en-US" sz="3000" b="1" dirty="0">
              <a:solidFill>
                <a:srgbClr val="5D5D5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</p:txBody>
      </p:sp>
      <p:grpSp>
        <p:nvGrpSpPr>
          <p:cNvPr id="55" name="그룹 1019">
            <a:extLst>
              <a:ext uri="{FF2B5EF4-FFF2-40B4-BE49-F238E27FC236}">
                <a16:creationId xmlns:a16="http://schemas.microsoft.com/office/drawing/2014/main" id="{D977DA34-E31F-A99C-BF8C-0418EED383C9}"/>
              </a:ext>
            </a:extLst>
          </p:cNvPr>
          <p:cNvGrpSpPr/>
          <p:nvPr/>
        </p:nvGrpSpPr>
        <p:grpSpPr>
          <a:xfrm>
            <a:off x="1143000" y="5046980"/>
            <a:ext cx="105410" cy="96520"/>
            <a:chOff x="685800" y="3328670"/>
            <a:chExt cx="105410" cy="96520"/>
          </a:xfrm>
        </p:grpSpPr>
        <p:pic>
          <p:nvPicPr>
            <p:cNvPr id="56" name="Object 67">
              <a:extLst>
                <a:ext uri="{FF2B5EF4-FFF2-40B4-BE49-F238E27FC236}">
                  <a16:creationId xmlns:a16="http://schemas.microsoft.com/office/drawing/2014/main" id="{1713C343-A7F5-C648-A2B3-DD98CD50B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690245" y="3324860"/>
              <a:ext cx="96520" cy="105410"/>
            </a:xfrm>
            <a:prstGeom prst="rect">
              <a:avLst/>
            </a:prstGeom>
          </p:spPr>
        </p:pic>
      </p:grpSp>
      <p:grpSp>
        <p:nvGrpSpPr>
          <p:cNvPr id="59" name="그룹 1019">
            <a:extLst>
              <a:ext uri="{FF2B5EF4-FFF2-40B4-BE49-F238E27FC236}">
                <a16:creationId xmlns:a16="http://schemas.microsoft.com/office/drawing/2014/main" id="{B95A3B17-CDB2-33BA-C080-541F8D1E20A3}"/>
              </a:ext>
            </a:extLst>
          </p:cNvPr>
          <p:cNvGrpSpPr/>
          <p:nvPr/>
        </p:nvGrpSpPr>
        <p:grpSpPr>
          <a:xfrm>
            <a:off x="7357384" y="2983865"/>
            <a:ext cx="105410" cy="96520"/>
            <a:chOff x="6752590" y="3238500"/>
            <a:chExt cx="105410" cy="96520"/>
          </a:xfrm>
        </p:grpSpPr>
        <p:pic>
          <p:nvPicPr>
            <p:cNvPr id="60" name="Object 67">
              <a:extLst>
                <a:ext uri="{FF2B5EF4-FFF2-40B4-BE49-F238E27FC236}">
                  <a16:creationId xmlns:a16="http://schemas.microsoft.com/office/drawing/2014/main" id="{EC033AE0-3409-1724-8656-DC69A3576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6757035" y="3234055"/>
              <a:ext cx="96520" cy="105410"/>
            </a:xfrm>
            <a:prstGeom prst="rect">
              <a:avLst/>
            </a:prstGeom>
          </p:spPr>
        </p:pic>
      </p:grpSp>
      <p:grpSp>
        <p:nvGrpSpPr>
          <p:cNvPr id="63" name="그룹 1019">
            <a:extLst>
              <a:ext uri="{FF2B5EF4-FFF2-40B4-BE49-F238E27FC236}">
                <a16:creationId xmlns:a16="http://schemas.microsoft.com/office/drawing/2014/main" id="{8CBB892C-D609-7142-D348-345BA5021176}"/>
              </a:ext>
            </a:extLst>
          </p:cNvPr>
          <p:cNvGrpSpPr/>
          <p:nvPr/>
        </p:nvGrpSpPr>
        <p:grpSpPr>
          <a:xfrm>
            <a:off x="7394762" y="6957228"/>
            <a:ext cx="105410" cy="96520"/>
            <a:chOff x="6771640" y="7141845"/>
            <a:chExt cx="105410" cy="96520"/>
          </a:xfrm>
        </p:grpSpPr>
        <p:pic>
          <p:nvPicPr>
            <p:cNvPr id="960" name="Object 67">
              <a:extLst>
                <a:ext uri="{FF2B5EF4-FFF2-40B4-BE49-F238E27FC236}">
                  <a16:creationId xmlns:a16="http://schemas.microsoft.com/office/drawing/2014/main" id="{550684F1-9637-03E8-1C28-CB34F104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6776085" y="7137400"/>
              <a:ext cx="96520" cy="105410"/>
            </a:xfrm>
            <a:prstGeom prst="rect">
              <a:avLst/>
            </a:prstGeom>
          </p:spPr>
        </p:pic>
      </p:grpSp>
      <p:sp>
        <p:nvSpPr>
          <p:cNvPr id="2" name="Object 52">
            <a:extLst>
              <a:ext uri="{FF2B5EF4-FFF2-40B4-BE49-F238E27FC236}">
                <a16:creationId xmlns:a16="http://schemas.microsoft.com/office/drawing/2014/main" id="{1BF354FD-A3DB-56AC-860E-245C318798ED}"/>
              </a:ext>
            </a:extLst>
          </p:cNvPr>
          <p:cNvSpPr txBox="1">
            <a:spLocks/>
          </p:cNvSpPr>
          <p:nvPr/>
        </p:nvSpPr>
        <p:spPr>
          <a:xfrm>
            <a:off x="7096126" y="6731933"/>
            <a:ext cx="4246116" cy="193899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3000" b="1" dirty="0" err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매출과</a:t>
            </a:r>
            <a:r>
              <a:rPr lang="en-US" altLang="ko-KR" sz="30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 </a:t>
            </a:r>
            <a:r>
              <a:rPr lang="en-US" altLang="ko-KR" sz="3000" b="1" dirty="0" err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상관관계가</a:t>
            </a:r>
            <a:r>
              <a:rPr lang="en-US" altLang="ko-KR" sz="30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 </a:t>
            </a:r>
          </a:p>
          <a:p>
            <a:pPr algn="ctr"/>
            <a:r>
              <a:rPr lang="en-US" altLang="ko-KR" sz="3000" b="1" dirty="0" err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높은</a:t>
            </a:r>
            <a:r>
              <a:rPr lang="en-US" altLang="ko-KR" sz="30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 </a:t>
            </a:r>
            <a:r>
              <a:rPr lang="en-US" altLang="ko-KR" sz="3000" b="1" dirty="0" err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변수는</a:t>
            </a:r>
            <a:r>
              <a:rPr lang="en-US" altLang="ko-KR" sz="30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 </a:t>
            </a:r>
          </a:p>
          <a:p>
            <a:pPr algn="ctr"/>
            <a:r>
              <a:rPr lang="en-US" altLang="ko-KR" sz="3000" b="1" dirty="0" err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투자</a:t>
            </a:r>
            <a:r>
              <a:rPr lang="en-US" altLang="ko-KR" sz="30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 </a:t>
            </a:r>
            <a:r>
              <a:rPr lang="en-US" altLang="ko-KR" sz="3000" b="1" dirty="0" err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라운드</a:t>
            </a:r>
            <a:r>
              <a:rPr lang="en-US" altLang="ko-KR" sz="30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 </a:t>
            </a:r>
            <a:r>
              <a:rPr lang="en-US" altLang="ko-KR" sz="3000" b="1" dirty="0" err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별로</a:t>
            </a:r>
            <a:r>
              <a:rPr lang="en-US" altLang="ko-KR" sz="30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 </a:t>
            </a:r>
          </a:p>
          <a:p>
            <a:pPr algn="ctr"/>
            <a:r>
              <a:rPr lang="en-US" altLang="ko-KR" sz="3000" b="1" dirty="0" err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다를</a:t>
            </a:r>
            <a:r>
              <a:rPr lang="en-US" altLang="ko-KR" sz="30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 </a:t>
            </a:r>
            <a:r>
              <a:rPr lang="en-US" altLang="ko-KR" sz="3000" b="1" dirty="0" err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것이다</a:t>
            </a:r>
            <a:r>
              <a:rPr lang="en-US" altLang="ko-KR" sz="30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.</a:t>
            </a:r>
            <a:endParaRPr lang="en-US" altLang="ko-KR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8" name="그룹 1019">
            <a:extLst>
              <a:ext uri="{FF2B5EF4-FFF2-40B4-BE49-F238E27FC236}">
                <a16:creationId xmlns:a16="http://schemas.microsoft.com/office/drawing/2014/main" id="{88EDFB9C-2C5B-5A86-6D99-AD4BE92C7BB3}"/>
              </a:ext>
            </a:extLst>
          </p:cNvPr>
          <p:cNvGrpSpPr/>
          <p:nvPr/>
        </p:nvGrpSpPr>
        <p:grpSpPr>
          <a:xfrm>
            <a:off x="7376073" y="4925451"/>
            <a:ext cx="105410" cy="96520"/>
            <a:chOff x="6752590" y="3238500"/>
            <a:chExt cx="105410" cy="96520"/>
          </a:xfrm>
        </p:grpSpPr>
        <p:pic>
          <p:nvPicPr>
            <p:cNvPr id="41" name="Object 67">
              <a:extLst>
                <a:ext uri="{FF2B5EF4-FFF2-40B4-BE49-F238E27FC236}">
                  <a16:creationId xmlns:a16="http://schemas.microsoft.com/office/drawing/2014/main" id="{6DAD6C32-BE65-C770-0875-0FE3F963D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6757035" y="3234055"/>
              <a:ext cx="96520" cy="105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4862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6135" y="1050925"/>
            <a:ext cx="16633825" cy="53975"/>
            <a:chOff x="826135" y="1050925"/>
            <a:chExt cx="16633825" cy="53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35" y="1050925"/>
              <a:ext cx="16633825" cy="539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135" y="9625330"/>
            <a:ext cx="16633825" cy="53975"/>
            <a:chOff x="826135" y="9625330"/>
            <a:chExt cx="16633825" cy="539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35" y="9625330"/>
              <a:ext cx="16633825" cy="539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359005" y="9715500"/>
            <a:ext cx="509079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b="1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pitchFamily="34" charset="0"/>
              </a:rPr>
              <a:t>머신러닝을 활용한 스타트업 매출 예측</a:t>
            </a:r>
            <a:endParaRPr lang="en-US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8825" y="9726295"/>
            <a:ext cx="1908175" cy="446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분석할 것이5</a:t>
            </a:r>
            <a:endParaRPr lang="en-US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52600" y="243840"/>
            <a:ext cx="6096000" cy="831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100" dirty="0" err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4800" b="1" kern="0" spc="-100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파이프라인</a:t>
            </a:r>
            <a:endParaRPr lang="en-US" altLang="ko-KR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73116" y="207557"/>
            <a:ext cx="977265" cy="861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kern="0" spc="-100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03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8AA50531-E82E-DF47-D58F-7C80AABA2C4D}"/>
              </a:ext>
            </a:extLst>
          </p:cNvPr>
          <p:cNvGrpSpPr/>
          <p:nvPr/>
        </p:nvGrpSpPr>
        <p:grpSpPr>
          <a:xfrm>
            <a:off x="381000" y="2324100"/>
            <a:ext cx="17602200" cy="7086600"/>
            <a:chOff x="381000" y="2324100"/>
            <a:chExt cx="17602200" cy="7086600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403ED225-02E1-A1EE-20E9-E52027495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2324100"/>
              <a:ext cx="17602200" cy="7086600"/>
            </a:xfrm>
            <a:prstGeom prst="rect">
              <a:avLst/>
            </a:prstGeom>
          </p:spPr>
        </p:pic>
      </p:grpSp>
      <p:grpSp>
        <p:nvGrpSpPr>
          <p:cNvPr id="15" name="그룹 1007">
            <a:extLst>
              <a:ext uri="{FF2B5EF4-FFF2-40B4-BE49-F238E27FC236}">
                <a16:creationId xmlns:a16="http://schemas.microsoft.com/office/drawing/2014/main" id="{286A5291-1DC3-5F6C-DD3B-C5E1079C8452}"/>
              </a:ext>
            </a:extLst>
          </p:cNvPr>
          <p:cNvGrpSpPr/>
          <p:nvPr/>
        </p:nvGrpSpPr>
        <p:grpSpPr>
          <a:xfrm>
            <a:off x="228600" y="2857500"/>
            <a:ext cx="4092575" cy="5605145"/>
            <a:chOff x="228600" y="2857500"/>
            <a:chExt cx="4092575" cy="5605145"/>
          </a:xfrm>
        </p:grpSpPr>
        <p:grpSp>
          <p:nvGrpSpPr>
            <p:cNvPr id="16" name="그룹 1008">
              <a:extLst>
                <a:ext uri="{FF2B5EF4-FFF2-40B4-BE49-F238E27FC236}">
                  <a16:creationId xmlns:a16="http://schemas.microsoft.com/office/drawing/2014/main" id="{2A337D21-9F76-3FF5-4DCA-0A62DE573AE4}"/>
                </a:ext>
              </a:extLst>
            </p:cNvPr>
            <p:cNvGrpSpPr/>
            <p:nvPr/>
          </p:nvGrpSpPr>
          <p:grpSpPr>
            <a:xfrm>
              <a:off x="668020" y="3145790"/>
              <a:ext cx="3208655" cy="5316855"/>
              <a:chOff x="668020" y="3145790"/>
              <a:chExt cx="3208655" cy="5316855"/>
            </a:xfrm>
          </p:grpSpPr>
          <p:pic>
            <p:nvPicPr>
              <p:cNvPr id="26" name="Object 23">
                <a:extLst>
                  <a:ext uri="{FF2B5EF4-FFF2-40B4-BE49-F238E27FC236}">
                    <a16:creationId xmlns:a16="http://schemas.microsoft.com/office/drawing/2014/main" id="{7C4FDEE6-4B29-E976-B7EB-DBE73029A8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8020" y="3145790"/>
                <a:ext cx="3208655" cy="5316855"/>
              </a:xfrm>
              <a:prstGeom prst="rect">
                <a:avLst/>
              </a:prstGeom>
            </p:spPr>
          </p:pic>
        </p:grpSp>
        <p:grpSp>
          <p:nvGrpSpPr>
            <p:cNvPr id="17" name="그룹 1009">
              <a:extLst>
                <a:ext uri="{FF2B5EF4-FFF2-40B4-BE49-F238E27FC236}">
                  <a16:creationId xmlns:a16="http://schemas.microsoft.com/office/drawing/2014/main" id="{BA4B0EE1-76FE-E092-F239-95A909C5A4D5}"/>
                </a:ext>
              </a:extLst>
            </p:cNvPr>
            <p:cNvGrpSpPr/>
            <p:nvPr/>
          </p:nvGrpSpPr>
          <p:grpSpPr>
            <a:xfrm>
              <a:off x="811530" y="2857500"/>
              <a:ext cx="3046730" cy="3206750"/>
              <a:chOff x="811530" y="2857500"/>
              <a:chExt cx="3046730" cy="3206750"/>
            </a:xfrm>
          </p:grpSpPr>
          <p:pic>
            <p:nvPicPr>
              <p:cNvPr id="25" name="Object 26">
                <a:extLst>
                  <a:ext uri="{FF2B5EF4-FFF2-40B4-BE49-F238E27FC236}">
                    <a16:creationId xmlns:a16="http://schemas.microsoft.com/office/drawing/2014/main" id="{0972E9CC-6FC0-0F70-4D37-3319969CEF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1530" y="2857500"/>
                <a:ext cx="3046730" cy="3206750"/>
              </a:xfrm>
              <a:prstGeom prst="rect">
                <a:avLst/>
              </a:prstGeom>
            </p:spPr>
          </p:pic>
        </p:grpSp>
        <p:sp>
          <p:nvSpPr>
            <p:cNvPr id="18" name="Object 29">
              <a:extLst>
                <a:ext uri="{FF2B5EF4-FFF2-40B4-BE49-F238E27FC236}">
                  <a16:creationId xmlns:a16="http://schemas.microsoft.com/office/drawing/2014/main" id="{DC0A13CB-971D-B7B7-70A8-DB0FC629148B}"/>
                </a:ext>
              </a:extLst>
            </p:cNvPr>
            <p:cNvSpPr txBox="1"/>
            <p:nvPr/>
          </p:nvSpPr>
          <p:spPr>
            <a:xfrm>
              <a:off x="592455" y="5749925"/>
              <a:ext cx="3360420" cy="5386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9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CR Dotum" pitchFamily="34" charset="0"/>
                </a:rPr>
                <a:t>데이터이해</a:t>
              </a:r>
              <a:endParaRPr 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9" name="그룹 1010">
              <a:extLst>
                <a:ext uri="{FF2B5EF4-FFF2-40B4-BE49-F238E27FC236}">
                  <a16:creationId xmlns:a16="http://schemas.microsoft.com/office/drawing/2014/main" id="{38315FDD-A675-3300-2193-559F92937C1F}"/>
                </a:ext>
              </a:extLst>
            </p:cNvPr>
            <p:cNvGrpSpPr/>
            <p:nvPr/>
          </p:nvGrpSpPr>
          <p:grpSpPr>
            <a:xfrm>
              <a:off x="991235" y="6395720"/>
              <a:ext cx="2524125" cy="26035"/>
              <a:chOff x="991235" y="6395720"/>
              <a:chExt cx="2524125" cy="26035"/>
            </a:xfrm>
          </p:grpSpPr>
          <p:pic>
            <p:nvPicPr>
              <p:cNvPr id="24" name="Object 30">
                <a:extLst>
                  <a:ext uri="{FF2B5EF4-FFF2-40B4-BE49-F238E27FC236}">
                    <a16:creationId xmlns:a16="http://schemas.microsoft.com/office/drawing/2014/main" id="{8FDE249A-5FA1-BB8B-CD07-94F2DDC42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91235" y="6395720"/>
                <a:ext cx="2524125" cy="26035"/>
              </a:xfrm>
              <a:prstGeom prst="rect">
                <a:avLst/>
              </a:prstGeom>
            </p:spPr>
          </p:pic>
        </p:grpSp>
        <p:grpSp>
          <p:nvGrpSpPr>
            <p:cNvPr id="20" name="그룹 1011">
              <a:extLst>
                <a:ext uri="{FF2B5EF4-FFF2-40B4-BE49-F238E27FC236}">
                  <a16:creationId xmlns:a16="http://schemas.microsoft.com/office/drawing/2014/main" id="{765C0DD3-CBD6-B6B8-3FC2-6C588A688BD5}"/>
                </a:ext>
              </a:extLst>
            </p:cNvPr>
            <p:cNvGrpSpPr/>
            <p:nvPr/>
          </p:nvGrpSpPr>
          <p:grpSpPr>
            <a:xfrm>
              <a:off x="1008380" y="7395210"/>
              <a:ext cx="2524125" cy="26035"/>
              <a:chOff x="1008380" y="7395210"/>
              <a:chExt cx="2524125" cy="26035"/>
            </a:xfrm>
          </p:grpSpPr>
          <p:pic>
            <p:nvPicPr>
              <p:cNvPr id="23" name="Object 33">
                <a:extLst>
                  <a:ext uri="{FF2B5EF4-FFF2-40B4-BE49-F238E27FC236}">
                    <a16:creationId xmlns:a16="http://schemas.microsoft.com/office/drawing/2014/main" id="{94C8CFDE-308F-7B70-AA8A-0345C2D33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8380" y="7395210"/>
                <a:ext cx="2524125" cy="26035"/>
              </a:xfrm>
              <a:prstGeom prst="rect">
                <a:avLst/>
              </a:prstGeom>
            </p:spPr>
          </p:pic>
        </p:grpSp>
        <p:sp>
          <p:nvSpPr>
            <p:cNvPr id="21" name="Object 36">
              <a:extLst>
                <a:ext uri="{FF2B5EF4-FFF2-40B4-BE49-F238E27FC236}">
                  <a16:creationId xmlns:a16="http://schemas.microsoft.com/office/drawing/2014/main" id="{22564E4A-F540-14C6-A54E-55D5851BAEE8}"/>
                </a:ext>
              </a:extLst>
            </p:cNvPr>
            <p:cNvSpPr txBox="1"/>
            <p:nvPr/>
          </p:nvSpPr>
          <p:spPr>
            <a:xfrm>
              <a:off x="581025" y="6849110"/>
              <a:ext cx="3360420" cy="5386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9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CR Dotum" pitchFamily="34" charset="0"/>
                </a:rPr>
                <a:t>구조파악</a:t>
              </a:r>
              <a:endParaRPr 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Object 37">
              <a:extLst>
                <a:ext uri="{FF2B5EF4-FFF2-40B4-BE49-F238E27FC236}">
                  <a16:creationId xmlns:a16="http://schemas.microsoft.com/office/drawing/2014/main" id="{D8A34130-597E-D33D-A66E-7697435061CC}"/>
                </a:ext>
              </a:extLst>
            </p:cNvPr>
            <p:cNvSpPr txBox="1"/>
            <p:nvPr/>
          </p:nvSpPr>
          <p:spPr>
            <a:xfrm>
              <a:off x="228600" y="7797165"/>
              <a:ext cx="4092575" cy="5386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9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CR Dotum" pitchFamily="34" charset="0"/>
                </a:rPr>
                <a:t>중요변수 선택</a:t>
              </a:r>
              <a:endParaRPr 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그룹 1012">
            <a:extLst>
              <a:ext uri="{FF2B5EF4-FFF2-40B4-BE49-F238E27FC236}">
                <a16:creationId xmlns:a16="http://schemas.microsoft.com/office/drawing/2014/main" id="{EDD15102-FABD-0B5A-D0B2-2F5F34C3D311}"/>
              </a:ext>
            </a:extLst>
          </p:cNvPr>
          <p:cNvGrpSpPr/>
          <p:nvPr/>
        </p:nvGrpSpPr>
        <p:grpSpPr>
          <a:xfrm>
            <a:off x="4038600" y="5524500"/>
            <a:ext cx="732155" cy="823595"/>
            <a:chOff x="4191000" y="5524500"/>
            <a:chExt cx="732155" cy="823595"/>
          </a:xfrm>
        </p:grpSpPr>
        <p:pic>
          <p:nvPicPr>
            <p:cNvPr id="30" name="Object 39">
              <a:extLst>
                <a:ext uri="{FF2B5EF4-FFF2-40B4-BE49-F238E27FC236}">
                  <a16:creationId xmlns:a16="http://schemas.microsoft.com/office/drawing/2014/main" id="{09F537CF-F2F5-5A88-0A12-638C08E7E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1000" y="5524500"/>
              <a:ext cx="732155" cy="823595"/>
            </a:xfrm>
            <a:prstGeom prst="rect">
              <a:avLst/>
            </a:prstGeom>
          </p:spPr>
        </p:pic>
      </p:grpSp>
      <p:grpSp>
        <p:nvGrpSpPr>
          <p:cNvPr id="31" name="그룹 1013">
            <a:extLst>
              <a:ext uri="{FF2B5EF4-FFF2-40B4-BE49-F238E27FC236}">
                <a16:creationId xmlns:a16="http://schemas.microsoft.com/office/drawing/2014/main" id="{03C5451F-60F5-EB87-23B7-1DE6B7A62067}"/>
              </a:ext>
            </a:extLst>
          </p:cNvPr>
          <p:cNvGrpSpPr/>
          <p:nvPr/>
        </p:nvGrpSpPr>
        <p:grpSpPr>
          <a:xfrm>
            <a:off x="4343400" y="3771900"/>
            <a:ext cx="3455670" cy="4191000"/>
            <a:chOff x="4572000" y="3848100"/>
            <a:chExt cx="3068320" cy="3836035"/>
          </a:xfrm>
        </p:grpSpPr>
        <p:pic>
          <p:nvPicPr>
            <p:cNvPr id="32" name="Object 42">
              <a:extLst>
                <a:ext uri="{FF2B5EF4-FFF2-40B4-BE49-F238E27FC236}">
                  <a16:creationId xmlns:a16="http://schemas.microsoft.com/office/drawing/2014/main" id="{989BD382-C2E4-9B95-3DB1-A1637B2BF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2000" y="3848100"/>
              <a:ext cx="3068320" cy="3836035"/>
            </a:xfrm>
            <a:prstGeom prst="rect">
              <a:avLst/>
            </a:prstGeom>
          </p:spPr>
        </p:pic>
      </p:grpSp>
      <p:sp>
        <p:nvSpPr>
          <p:cNvPr id="33" name="Object 45">
            <a:extLst>
              <a:ext uri="{FF2B5EF4-FFF2-40B4-BE49-F238E27FC236}">
                <a16:creationId xmlns:a16="http://schemas.microsoft.com/office/drawing/2014/main" id="{0268B7B1-1FF4-13B2-D751-1EB6F6302224}"/>
              </a:ext>
            </a:extLst>
          </p:cNvPr>
          <p:cNvSpPr txBox="1"/>
          <p:nvPr/>
        </p:nvSpPr>
        <p:spPr>
          <a:xfrm>
            <a:off x="4800600" y="8552180"/>
            <a:ext cx="2523490" cy="553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가설설정</a:t>
            </a:r>
            <a:endParaRPr 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그룹 1014">
            <a:extLst>
              <a:ext uri="{FF2B5EF4-FFF2-40B4-BE49-F238E27FC236}">
                <a16:creationId xmlns:a16="http://schemas.microsoft.com/office/drawing/2014/main" id="{787A879D-27B3-4E9E-0540-1519E2193282}"/>
              </a:ext>
            </a:extLst>
          </p:cNvPr>
          <p:cNvGrpSpPr/>
          <p:nvPr/>
        </p:nvGrpSpPr>
        <p:grpSpPr>
          <a:xfrm>
            <a:off x="7467600" y="5462905"/>
            <a:ext cx="732155" cy="823595"/>
            <a:chOff x="7467600" y="5462905"/>
            <a:chExt cx="732155" cy="823595"/>
          </a:xfrm>
        </p:grpSpPr>
        <p:pic>
          <p:nvPicPr>
            <p:cNvPr id="35" name="Object 46">
              <a:extLst>
                <a:ext uri="{FF2B5EF4-FFF2-40B4-BE49-F238E27FC236}">
                  <a16:creationId xmlns:a16="http://schemas.microsoft.com/office/drawing/2014/main" id="{50CB68D8-530A-E3BF-DE45-D03ABA222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7600" y="5462905"/>
              <a:ext cx="732155" cy="823595"/>
            </a:xfrm>
            <a:prstGeom prst="rect">
              <a:avLst/>
            </a:prstGeom>
          </p:spPr>
        </p:pic>
      </p:grpSp>
      <p:sp>
        <p:nvSpPr>
          <p:cNvPr id="38" name="Object 52">
            <a:extLst>
              <a:ext uri="{FF2B5EF4-FFF2-40B4-BE49-F238E27FC236}">
                <a16:creationId xmlns:a16="http://schemas.microsoft.com/office/drawing/2014/main" id="{9AF6580E-AD00-0E76-20D2-6DF6B650020D}"/>
              </a:ext>
            </a:extLst>
          </p:cNvPr>
          <p:cNvSpPr txBox="1"/>
          <p:nvPr/>
        </p:nvSpPr>
        <p:spPr>
          <a:xfrm>
            <a:off x="9296400" y="8552180"/>
            <a:ext cx="3062605" cy="553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dirty="0" err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pitchFamily="34" charset="0"/>
              </a:rPr>
              <a:t>데이터수집</a:t>
            </a:r>
            <a:endParaRPr 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" name="그룹 1016">
            <a:extLst>
              <a:ext uri="{FF2B5EF4-FFF2-40B4-BE49-F238E27FC236}">
                <a16:creationId xmlns:a16="http://schemas.microsoft.com/office/drawing/2014/main" id="{C6523175-3042-5956-E681-15F39EC8C488}"/>
              </a:ext>
            </a:extLst>
          </p:cNvPr>
          <p:cNvGrpSpPr/>
          <p:nvPr/>
        </p:nvGrpSpPr>
        <p:grpSpPr>
          <a:xfrm>
            <a:off x="13639800" y="5448300"/>
            <a:ext cx="732155" cy="823595"/>
            <a:chOff x="13639800" y="5448300"/>
            <a:chExt cx="732155" cy="823595"/>
          </a:xfrm>
        </p:grpSpPr>
        <p:pic>
          <p:nvPicPr>
            <p:cNvPr id="40" name="Object 53">
              <a:extLst>
                <a:ext uri="{FF2B5EF4-FFF2-40B4-BE49-F238E27FC236}">
                  <a16:creationId xmlns:a16="http://schemas.microsoft.com/office/drawing/2014/main" id="{92C4E882-C43F-1C64-A23C-975AA5549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39800" y="5448300"/>
              <a:ext cx="732155" cy="823595"/>
            </a:xfrm>
            <a:prstGeom prst="rect">
              <a:avLst/>
            </a:prstGeom>
          </p:spPr>
        </p:pic>
      </p:grpSp>
      <p:grpSp>
        <p:nvGrpSpPr>
          <p:cNvPr id="41" name="그룹 1017">
            <a:extLst>
              <a:ext uri="{FF2B5EF4-FFF2-40B4-BE49-F238E27FC236}">
                <a16:creationId xmlns:a16="http://schemas.microsoft.com/office/drawing/2014/main" id="{63DD37F7-F37D-F335-E9E2-CB541B62CD4A}"/>
              </a:ext>
            </a:extLst>
          </p:cNvPr>
          <p:cNvGrpSpPr/>
          <p:nvPr/>
        </p:nvGrpSpPr>
        <p:grpSpPr>
          <a:xfrm>
            <a:off x="14043025" y="3145790"/>
            <a:ext cx="4092575" cy="5432380"/>
            <a:chOff x="14043025" y="3289935"/>
            <a:chExt cx="4092575" cy="5293995"/>
          </a:xfrm>
        </p:grpSpPr>
        <p:grpSp>
          <p:nvGrpSpPr>
            <p:cNvPr id="42" name="그룹 1018">
              <a:extLst>
                <a:ext uri="{FF2B5EF4-FFF2-40B4-BE49-F238E27FC236}">
                  <a16:creationId xmlns:a16="http://schemas.microsoft.com/office/drawing/2014/main" id="{8352866B-1673-AF4F-D34F-58BF99569957}"/>
                </a:ext>
              </a:extLst>
            </p:cNvPr>
            <p:cNvGrpSpPr/>
            <p:nvPr/>
          </p:nvGrpSpPr>
          <p:grpSpPr>
            <a:xfrm>
              <a:off x="14483080" y="3289935"/>
              <a:ext cx="3208655" cy="5293995"/>
              <a:chOff x="14483080" y="3289935"/>
              <a:chExt cx="3208655" cy="5293995"/>
            </a:xfrm>
          </p:grpSpPr>
          <p:pic>
            <p:nvPicPr>
              <p:cNvPr id="52" name="Object 57">
                <a:extLst>
                  <a:ext uri="{FF2B5EF4-FFF2-40B4-BE49-F238E27FC236}">
                    <a16:creationId xmlns:a16="http://schemas.microsoft.com/office/drawing/2014/main" id="{3E0A20D3-189D-49C9-E986-4502CC6B0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483080" y="3289935"/>
                <a:ext cx="3208655" cy="5293995"/>
              </a:xfrm>
              <a:prstGeom prst="rect">
                <a:avLst/>
              </a:prstGeom>
            </p:spPr>
          </p:pic>
        </p:grpSp>
        <p:sp>
          <p:nvSpPr>
            <p:cNvPr id="43" name="Object 60">
              <a:extLst>
                <a:ext uri="{FF2B5EF4-FFF2-40B4-BE49-F238E27FC236}">
                  <a16:creationId xmlns:a16="http://schemas.microsoft.com/office/drawing/2014/main" id="{315FE95B-2A5A-157C-E5A5-04D0A073C17A}"/>
                </a:ext>
              </a:extLst>
            </p:cNvPr>
            <p:cNvSpPr txBox="1"/>
            <p:nvPr/>
          </p:nvSpPr>
          <p:spPr>
            <a:xfrm>
              <a:off x="14406880" y="5939790"/>
              <a:ext cx="3360420" cy="524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9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CR Dotum" pitchFamily="34" charset="0"/>
                </a:rPr>
                <a:t>데이터전처리</a:t>
              </a:r>
              <a:endParaRPr 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4" name="그룹 1019">
              <a:extLst>
                <a:ext uri="{FF2B5EF4-FFF2-40B4-BE49-F238E27FC236}">
                  <a16:creationId xmlns:a16="http://schemas.microsoft.com/office/drawing/2014/main" id="{C45D9654-116D-5B76-EF51-B925EBB24A6C}"/>
                </a:ext>
              </a:extLst>
            </p:cNvPr>
            <p:cNvGrpSpPr/>
            <p:nvPr/>
          </p:nvGrpSpPr>
          <p:grpSpPr>
            <a:xfrm>
              <a:off x="14805660" y="6525895"/>
              <a:ext cx="2524125" cy="26035"/>
              <a:chOff x="14805660" y="6525895"/>
              <a:chExt cx="2524125" cy="26035"/>
            </a:xfrm>
          </p:grpSpPr>
          <p:pic>
            <p:nvPicPr>
              <p:cNvPr id="51" name="Object 61">
                <a:extLst>
                  <a:ext uri="{FF2B5EF4-FFF2-40B4-BE49-F238E27FC236}">
                    <a16:creationId xmlns:a16="http://schemas.microsoft.com/office/drawing/2014/main" id="{05FE5799-BED4-9BE1-7A63-FACE8A324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805660" y="6525895"/>
                <a:ext cx="2524125" cy="26035"/>
              </a:xfrm>
              <a:prstGeom prst="rect">
                <a:avLst/>
              </a:prstGeom>
            </p:spPr>
          </p:pic>
        </p:grpSp>
        <p:grpSp>
          <p:nvGrpSpPr>
            <p:cNvPr id="45" name="그룹 1020">
              <a:extLst>
                <a:ext uri="{FF2B5EF4-FFF2-40B4-BE49-F238E27FC236}">
                  <a16:creationId xmlns:a16="http://schemas.microsoft.com/office/drawing/2014/main" id="{A451EC5C-D872-3D4E-1938-015CE40BF9F8}"/>
                </a:ext>
              </a:extLst>
            </p:cNvPr>
            <p:cNvGrpSpPr/>
            <p:nvPr/>
          </p:nvGrpSpPr>
          <p:grpSpPr>
            <a:xfrm>
              <a:off x="14822805" y="7520305"/>
              <a:ext cx="2524125" cy="26035"/>
              <a:chOff x="14822805" y="7520305"/>
              <a:chExt cx="2524125" cy="26035"/>
            </a:xfrm>
          </p:grpSpPr>
          <p:pic>
            <p:nvPicPr>
              <p:cNvPr id="50" name="Object 64">
                <a:extLst>
                  <a:ext uri="{FF2B5EF4-FFF2-40B4-BE49-F238E27FC236}">
                    <a16:creationId xmlns:a16="http://schemas.microsoft.com/office/drawing/2014/main" id="{2448D6B5-65C6-815C-0583-561581C57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822805" y="7520305"/>
                <a:ext cx="2524125" cy="26035"/>
              </a:xfrm>
              <a:prstGeom prst="rect">
                <a:avLst/>
              </a:prstGeom>
            </p:spPr>
          </p:pic>
        </p:grpSp>
        <p:sp>
          <p:nvSpPr>
            <p:cNvPr id="46" name="Object 67">
              <a:extLst>
                <a:ext uri="{FF2B5EF4-FFF2-40B4-BE49-F238E27FC236}">
                  <a16:creationId xmlns:a16="http://schemas.microsoft.com/office/drawing/2014/main" id="{BA9EAC26-D12A-30E7-D44B-27735AF3FA20}"/>
                </a:ext>
              </a:extLst>
            </p:cNvPr>
            <p:cNvSpPr txBox="1"/>
            <p:nvPr/>
          </p:nvSpPr>
          <p:spPr>
            <a:xfrm>
              <a:off x="14396085" y="6910070"/>
              <a:ext cx="3360420" cy="524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9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CR Dotum" pitchFamily="34" charset="0"/>
                </a:rPr>
                <a:t>데이터시각화</a:t>
              </a:r>
              <a:endParaRPr 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Object 68">
              <a:extLst>
                <a:ext uri="{FF2B5EF4-FFF2-40B4-BE49-F238E27FC236}">
                  <a16:creationId xmlns:a16="http://schemas.microsoft.com/office/drawing/2014/main" id="{B79D8E88-A5F7-9B77-6655-97869664881D}"/>
                </a:ext>
              </a:extLst>
            </p:cNvPr>
            <p:cNvSpPr txBox="1"/>
            <p:nvPr/>
          </p:nvSpPr>
          <p:spPr>
            <a:xfrm>
              <a:off x="14043025" y="7880350"/>
              <a:ext cx="4092575" cy="524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9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CR Dotum" pitchFamily="34" charset="0"/>
                </a:rPr>
                <a:t>데이터분석</a:t>
              </a:r>
              <a:endParaRPr 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8" name="그룹 1021">
              <a:extLst>
                <a:ext uri="{FF2B5EF4-FFF2-40B4-BE49-F238E27FC236}">
                  <a16:creationId xmlns:a16="http://schemas.microsoft.com/office/drawing/2014/main" id="{27BA6F87-24B6-17AF-82BC-56037E620A4E}"/>
                </a:ext>
              </a:extLst>
            </p:cNvPr>
            <p:cNvGrpSpPr/>
            <p:nvPr/>
          </p:nvGrpSpPr>
          <p:grpSpPr>
            <a:xfrm>
              <a:off x="15138400" y="3622675"/>
              <a:ext cx="1917065" cy="2125345"/>
              <a:chOff x="15138400" y="3622675"/>
              <a:chExt cx="1917065" cy="2125345"/>
            </a:xfrm>
          </p:grpSpPr>
          <p:pic>
            <p:nvPicPr>
              <p:cNvPr id="49" name="Object 69">
                <a:extLst>
                  <a:ext uri="{FF2B5EF4-FFF2-40B4-BE49-F238E27FC236}">
                    <a16:creationId xmlns:a16="http://schemas.microsoft.com/office/drawing/2014/main" id="{2C6E2A99-1962-E4D7-51BF-6D3E71C3D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138400" y="3622675"/>
                <a:ext cx="1917065" cy="2125345"/>
              </a:xfrm>
              <a:prstGeom prst="rect">
                <a:avLst/>
              </a:prstGeom>
            </p:spPr>
          </p:pic>
        </p:grpSp>
      </p:grpSp>
      <p:grpSp>
        <p:nvGrpSpPr>
          <p:cNvPr id="53" name="그룹 1022">
            <a:extLst>
              <a:ext uri="{FF2B5EF4-FFF2-40B4-BE49-F238E27FC236}">
                <a16:creationId xmlns:a16="http://schemas.microsoft.com/office/drawing/2014/main" id="{C92AFFE4-A772-20BA-A7F2-56616BC5E68B}"/>
              </a:ext>
            </a:extLst>
          </p:cNvPr>
          <p:cNvGrpSpPr/>
          <p:nvPr/>
        </p:nvGrpSpPr>
        <p:grpSpPr>
          <a:xfrm>
            <a:off x="16611600" y="7024370"/>
            <a:ext cx="1604010" cy="179705"/>
            <a:chOff x="16611600" y="7024370"/>
            <a:chExt cx="1604010" cy="179705"/>
          </a:xfrm>
        </p:grpSpPr>
        <p:pic>
          <p:nvPicPr>
            <p:cNvPr id="54" name="Object 73">
              <a:extLst>
                <a:ext uri="{FF2B5EF4-FFF2-40B4-BE49-F238E27FC236}">
                  <a16:creationId xmlns:a16="http://schemas.microsoft.com/office/drawing/2014/main" id="{47F9CED2-4092-0FA6-630F-4C9FDA9BE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16483965" y="7037070"/>
              <a:ext cx="1859915" cy="154940"/>
            </a:xfrm>
            <a:prstGeom prst="rect">
              <a:avLst/>
            </a:prstGeom>
          </p:spPr>
        </p:pic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CB4F3566-E87C-90B6-9BFB-1BF475893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5645" y="2476500"/>
            <a:ext cx="5075555" cy="291211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79E7F42-4541-C889-FE93-B4E849831F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52155" y="5388610"/>
            <a:ext cx="5055235" cy="3031490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4C37D8A9-368B-8408-0703-3D9DCAB042DE}"/>
              </a:ext>
            </a:extLst>
          </p:cNvPr>
          <p:cNvSpPr/>
          <p:nvPr/>
        </p:nvSpPr>
        <p:spPr>
          <a:xfrm>
            <a:off x="8352155" y="4945380"/>
            <a:ext cx="5059045" cy="655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Object 24">
            <a:extLst>
              <a:ext uri="{FF2B5EF4-FFF2-40B4-BE49-F238E27FC236}">
                <a16:creationId xmlns:a16="http://schemas.microsoft.com/office/drawing/2014/main" id="{5ECEEB07-7B8F-9461-09CC-F9F35F4D68ED}"/>
              </a:ext>
            </a:extLst>
          </p:cNvPr>
          <p:cNvSpPr txBox="1">
            <a:spLocks/>
          </p:cNvSpPr>
          <p:nvPr/>
        </p:nvSpPr>
        <p:spPr>
          <a:xfrm>
            <a:off x="9754235" y="5022215"/>
            <a:ext cx="220472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혁신의숲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6EC5EC5-34C5-EF3D-BC15-9E717EA82955}"/>
              </a:ext>
            </a:extLst>
          </p:cNvPr>
          <p:cNvSpPr/>
          <p:nvPr/>
        </p:nvSpPr>
        <p:spPr>
          <a:xfrm>
            <a:off x="8384540" y="7755255"/>
            <a:ext cx="4950460" cy="701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Object 24">
            <a:extLst>
              <a:ext uri="{FF2B5EF4-FFF2-40B4-BE49-F238E27FC236}">
                <a16:creationId xmlns:a16="http://schemas.microsoft.com/office/drawing/2014/main" id="{90DB0ABC-96AB-40EB-0254-4C7B656CC85B}"/>
              </a:ext>
            </a:extLst>
          </p:cNvPr>
          <p:cNvSpPr txBox="1">
            <a:spLocks/>
          </p:cNvSpPr>
          <p:nvPr/>
        </p:nvSpPr>
        <p:spPr>
          <a:xfrm>
            <a:off x="8429307" y="7887479"/>
            <a:ext cx="479679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중소기업현황정보시스템</a:t>
            </a:r>
          </a:p>
        </p:txBody>
      </p:sp>
      <p:sp>
        <p:nvSpPr>
          <p:cNvPr id="1003" name="텍스트 상자 9"/>
          <p:cNvSpPr txBox="1">
            <a:spLocks/>
          </p:cNvSpPr>
          <p:nvPr/>
        </p:nvSpPr>
        <p:spPr>
          <a:xfrm>
            <a:off x="838200" y="1448435"/>
            <a:ext cx="5127625" cy="6014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33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1) 데이터 수집&amp;</a:t>
            </a:r>
            <a:r>
              <a:rPr lang="en-US" sz="3300" b="1" dirty="0" err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분석</a:t>
            </a:r>
            <a:endParaRPr lang="ko-KR" altLang="en-US" sz="3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93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>
            <a:grpSpLocks/>
          </p:cNvGrpSpPr>
          <p:nvPr/>
        </p:nvGrpSpPr>
        <p:grpSpPr>
          <a:xfrm>
            <a:off x="826135" y="1355725"/>
            <a:ext cx="16634460" cy="54610"/>
            <a:chOff x="826135" y="1355725"/>
            <a:chExt cx="16634460" cy="54610"/>
          </a:xfrm>
        </p:grpSpPr>
        <p:pic>
          <p:nvPicPr>
            <p:cNvPr id="3" name="Picture " descr="C:/Users/gjaischool1/AppData/Roaming/PolarisOffice/ETemp/3848_16720552/image1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6135" y="1355725"/>
              <a:ext cx="16634460" cy="54610"/>
            </a:xfrm>
            <a:prstGeom prst="rect">
              <a:avLst/>
            </a:prstGeom>
            <a:noFill/>
          </p:spPr>
        </p:pic>
      </p:grpSp>
      <p:grpSp>
        <p:nvGrpSpPr>
          <p:cNvPr id="1002" name="Group 5"/>
          <p:cNvGrpSpPr>
            <a:grpSpLocks/>
          </p:cNvGrpSpPr>
          <p:nvPr/>
        </p:nvGrpSpPr>
        <p:grpSpPr>
          <a:xfrm>
            <a:off x="826135" y="9625330"/>
            <a:ext cx="16634460" cy="54610"/>
            <a:chOff x="826135" y="9625330"/>
            <a:chExt cx="16634460" cy="54610"/>
          </a:xfrm>
        </p:grpSpPr>
        <p:pic>
          <p:nvPicPr>
            <p:cNvPr id="6" name="Picture " descr="C:/Users/gjaischool1/AppData/Roaming/PolarisOffice/ETemp/3848_16720552/image1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6135" y="9625330"/>
              <a:ext cx="16634460" cy="54610"/>
            </a:xfrm>
            <a:prstGeom prst="rect">
              <a:avLst/>
            </a:prstGeom>
            <a:noFill/>
          </p:spPr>
        </p:pic>
      </p:grpSp>
      <p:sp>
        <p:nvSpPr>
          <p:cNvPr id="8" name="Rect 0"/>
          <p:cNvSpPr txBox="1">
            <a:spLocks/>
          </p:cNvSpPr>
          <p:nvPr/>
        </p:nvSpPr>
        <p:spPr>
          <a:xfrm>
            <a:off x="12268200" y="9715500"/>
            <a:ext cx="5182235" cy="4470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sz="2200" b="1" dirty="0" err="1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머신러닝을</a:t>
            </a:r>
            <a:r>
              <a:rPr lang="en-US" sz="2200" b="1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 </a:t>
            </a:r>
            <a:r>
              <a:rPr lang="en-US" sz="2200" b="1" dirty="0" err="1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활용한</a:t>
            </a:r>
            <a:r>
              <a:rPr lang="en-US" sz="2200" b="1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 </a:t>
            </a:r>
            <a:r>
              <a:rPr lang="en-US" sz="2200" b="1" dirty="0" err="1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스타트업</a:t>
            </a:r>
            <a:r>
              <a:rPr lang="en-US" sz="2200" b="1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 </a:t>
            </a:r>
            <a:r>
              <a:rPr lang="en-US" sz="2200" b="1" dirty="0" err="1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매출</a:t>
            </a:r>
            <a:r>
              <a:rPr lang="en-US" sz="2200" b="1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 </a:t>
            </a:r>
            <a:r>
              <a:rPr lang="en-US" sz="2200" b="1" dirty="0" err="1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예측</a:t>
            </a:r>
            <a:endParaRPr lang="ko-KR" altLang="en-US" sz="2200" b="1" dirty="0">
              <a:solidFill>
                <a:srgbClr val="C1C1C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JK KR Light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758825" y="9726295"/>
            <a:ext cx="1908810" cy="4470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2200" b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분석할 것이5</a:t>
            </a:r>
            <a:endParaRPr lang="ko-KR" altLang="en-US" sz="2200" b="1">
              <a:solidFill>
                <a:srgbClr val="5D5D5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1752600" y="532217"/>
            <a:ext cx="6172835" cy="8318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800" b="1" spc="-90" dirty="0" err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4800" b="1" spc="-90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파이프라인</a:t>
            </a:r>
            <a:endParaRPr lang="ko-KR" altLang="en-US" sz="4800" b="1" dirty="0">
              <a:solidFill>
                <a:srgbClr val="5D5D5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927734" y="471805"/>
            <a:ext cx="901065" cy="8623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sz="5000" b="1" spc="-90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03</a:t>
            </a:r>
            <a:endParaRPr lang="ko-KR" altLang="en-US" sz="5000" b="1" dirty="0">
              <a:solidFill>
                <a:srgbClr val="C1C1C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>
            <a:off x="1010285" y="1723936"/>
            <a:ext cx="4197350" cy="60016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sz="33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2) 주요 </a:t>
            </a:r>
            <a:r>
              <a:rPr lang="ko-KR" sz="3300" b="1" dirty="0" err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피쳐</a:t>
            </a:r>
            <a:r>
              <a:rPr lang="ko-KR" sz="3300" b="1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 선정</a:t>
            </a:r>
            <a:endParaRPr lang="ko-KR" altLang="en-US" sz="3300" b="1" dirty="0">
              <a:solidFill>
                <a:srgbClr val="5D5D5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838200" y="2803865"/>
            <a:ext cx="4561205" cy="6318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독립변수</a:t>
            </a:r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857885" y="7452065"/>
            <a:ext cx="4561205" cy="6318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종속변수</a:t>
            </a: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762000" y="3511255"/>
            <a:ext cx="2591435" cy="32778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3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자본금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23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고용인원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23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누적투자유치금액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23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투자유치횟수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23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서비스</a:t>
            </a:r>
            <a:r>
              <a:rPr lang="en-US" altLang="ko-KR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/</a:t>
            </a:r>
            <a:r>
              <a:rPr lang="en-US" altLang="ko-KR" sz="23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제품수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23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설립일자</a:t>
            </a:r>
            <a:r>
              <a:rPr lang="en-US" altLang="ko-KR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(</a:t>
            </a:r>
            <a:r>
              <a:rPr lang="en-US" altLang="ko-KR" sz="23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연차</a:t>
            </a:r>
            <a:r>
              <a:rPr lang="en-US" altLang="ko-KR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)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23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주소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23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연간퇴사율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23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공동창업자수</a:t>
            </a:r>
            <a:endParaRPr lang="en-US" altLang="ko-KR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</p:txBody>
      </p:sp>
      <p:sp>
        <p:nvSpPr>
          <p:cNvPr id="58" name="Rect 0"/>
          <p:cNvSpPr txBox="1">
            <a:spLocks/>
          </p:cNvSpPr>
          <p:nvPr/>
        </p:nvSpPr>
        <p:spPr>
          <a:xfrm>
            <a:off x="1747519" y="8283259"/>
            <a:ext cx="278193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Aharoni" charset="0"/>
              </a:rPr>
              <a:t>연매출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  <a:cs typeface="Aharoni" charset="0"/>
            </a:endParaRPr>
          </a:p>
        </p:txBody>
      </p:sp>
      <p:sp>
        <p:nvSpPr>
          <p:cNvPr id="60" name="Rect 0"/>
          <p:cNvSpPr txBox="1">
            <a:spLocks/>
          </p:cNvSpPr>
          <p:nvPr/>
        </p:nvSpPr>
        <p:spPr>
          <a:xfrm>
            <a:off x="2971800" y="3511255"/>
            <a:ext cx="2591435" cy="36317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3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총투자자수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최종투자단계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매출액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영업이익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순이익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자산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자본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최근 투자 유치</a:t>
            </a:r>
            <a:endParaRPr lang="ko-KR" altLang="en-US" sz="2300" b="1" dirty="0"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en-US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특허기술 평균등급</a:t>
            </a:r>
          </a:p>
        </p:txBody>
      </p:sp>
      <p:grpSp>
        <p:nvGrpSpPr>
          <p:cNvPr id="61" name="Group 5"/>
          <p:cNvGrpSpPr>
            <a:grpSpLocks/>
          </p:cNvGrpSpPr>
          <p:nvPr/>
        </p:nvGrpSpPr>
        <p:grpSpPr>
          <a:xfrm>
            <a:off x="11840210" y="5309870"/>
            <a:ext cx="732790" cy="824230"/>
            <a:chOff x="11383645" y="4620260"/>
            <a:chExt cx="732790" cy="824230"/>
          </a:xfrm>
        </p:grpSpPr>
        <p:pic>
          <p:nvPicPr>
            <p:cNvPr id="62" name="Picture " descr="C:/Users/gjaischool1/AppData/Roaming/PolarisOffice/ETemp/3848_16720552/ImageTmp/image55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83645" y="4620260"/>
              <a:ext cx="732790" cy="824230"/>
            </a:xfrm>
            <a:prstGeom prst="rect">
              <a:avLst/>
            </a:prstGeom>
            <a:no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383B6F-AE9E-86B1-39D9-08A4BC346D0E}"/>
              </a:ext>
            </a:extLst>
          </p:cNvPr>
          <p:cNvSpPr txBox="1"/>
          <p:nvPr/>
        </p:nvSpPr>
        <p:spPr>
          <a:xfrm>
            <a:off x="12344400" y="3416416"/>
            <a:ext cx="3771263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LinearRegresssion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KNeighborsRegressor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DecisionTreeRegressor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Lasso</a:t>
            </a:r>
          </a:p>
          <a:p>
            <a:pPr marL="342900" indent="-342900">
              <a:buAutoNum type="arabicParenR"/>
            </a:pP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Ridge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8100014-B840-F88C-F26B-9289D562CAFB}"/>
              </a:ext>
            </a:extLst>
          </p:cNvPr>
          <p:cNvSpPr/>
          <p:nvPr/>
        </p:nvSpPr>
        <p:spPr>
          <a:xfrm>
            <a:off x="13971903" y="2772020"/>
            <a:ext cx="2141853" cy="533400"/>
          </a:xfrm>
          <a:prstGeom prst="roundRect">
            <a:avLst>
              <a:gd name="adj" fmla="val 3381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 0">
            <a:extLst>
              <a:ext uri="{FF2B5EF4-FFF2-40B4-BE49-F238E27FC236}">
                <a16:creationId xmlns:a16="http://schemas.microsoft.com/office/drawing/2014/main" id="{013ED7DB-4ABB-44C8-BE71-5D892F1A2832}"/>
              </a:ext>
            </a:extLst>
          </p:cNvPr>
          <p:cNvSpPr txBox="1">
            <a:spLocks/>
          </p:cNvSpPr>
          <p:nvPr/>
        </p:nvSpPr>
        <p:spPr>
          <a:xfrm>
            <a:off x="14363063" y="2822831"/>
            <a:ext cx="137160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Aharoni" charset="0"/>
              </a:rPr>
              <a:t>연매출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  <a:cs typeface="Aharoni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CB8CA0-BB28-1531-EA6F-67E15E32806B}"/>
              </a:ext>
            </a:extLst>
          </p:cNvPr>
          <p:cNvSpPr txBox="1"/>
          <p:nvPr/>
        </p:nvSpPr>
        <p:spPr>
          <a:xfrm>
            <a:off x="12268200" y="6215684"/>
            <a:ext cx="384746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LogisticRegression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SGDClassifier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KNeighborsRegressor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DecisionTreeRegressor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SVC</a:t>
            </a:r>
          </a:p>
          <a:p>
            <a:pPr marL="342900" indent="-342900">
              <a:buAutoNum type="arabicParenR"/>
            </a:pPr>
            <a:r>
              <a:rPr lang="en-US" altLang="ko-KR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GaussianNB</a:t>
            </a:r>
            <a:endParaRPr lang="en-US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3289629-155F-6810-F110-A770CACBE8EC}"/>
              </a:ext>
            </a:extLst>
          </p:cNvPr>
          <p:cNvSpPr/>
          <p:nvPr/>
        </p:nvSpPr>
        <p:spPr>
          <a:xfrm>
            <a:off x="13971903" y="5571288"/>
            <a:ext cx="2141853" cy="533400"/>
          </a:xfrm>
          <a:prstGeom prst="roundRect">
            <a:avLst>
              <a:gd name="adj" fmla="val 3381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763F5182-07E2-7D8B-87FC-702C4FAAED7A}"/>
              </a:ext>
            </a:extLst>
          </p:cNvPr>
          <p:cNvSpPr txBox="1">
            <a:spLocks/>
          </p:cNvSpPr>
          <p:nvPr/>
        </p:nvSpPr>
        <p:spPr>
          <a:xfrm>
            <a:off x="13982063" y="5643023"/>
            <a:ext cx="205740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haroni" charset="0"/>
              </a:rPr>
              <a:t>최종투자단계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DFF205-6FA8-2169-76D1-C181DF447225}"/>
              </a:ext>
            </a:extLst>
          </p:cNvPr>
          <p:cNvSpPr txBox="1"/>
          <p:nvPr/>
        </p:nvSpPr>
        <p:spPr>
          <a:xfrm>
            <a:off x="16424910" y="6223394"/>
            <a:ext cx="114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0.32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5304F4-3185-948C-CA66-EE260EC32F57}"/>
              </a:ext>
            </a:extLst>
          </p:cNvPr>
          <p:cNvSpPr txBox="1"/>
          <p:nvPr/>
        </p:nvSpPr>
        <p:spPr>
          <a:xfrm>
            <a:off x="16424910" y="6610390"/>
            <a:ext cx="114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0.283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960D55-1FED-F741-AB34-2FC34EB96E67}"/>
              </a:ext>
            </a:extLst>
          </p:cNvPr>
          <p:cNvSpPr txBox="1"/>
          <p:nvPr/>
        </p:nvSpPr>
        <p:spPr>
          <a:xfrm>
            <a:off x="16424910" y="7420220"/>
            <a:ext cx="114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0.414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3B9D6F-0059-7601-41E5-1653E5234335}"/>
              </a:ext>
            </a:extLst>
          </p:cNvPr>
          <p:cNvSpPr txBox="1"/>
          <p:nvPr/>
        </p:nvSpPr>
        <p:spPr>
          <a:xfrm>
            <a:off x="16424910" y="7808561"/>
            <a:ext cx="114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0.378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CEE584-0E8D-84BE-449A-D34EFD029F03}"/>
              </a:ext>
            </a:extLst>
          </p:cNvPr>
          <p:cNvSpPr txBox="1"/>
          <p:nvPr/>
        </p:nvSpPr>
        <p:spPr>
          <a:xfrm>
            <a:off x="16424910" y="8194211"/>
            <a:ext cx="114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0.329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FFA4D5-2981-5354-91EC-AEB4A980DFFC}"/>
              </a:ext>
            </a:extLst>
          </p:cNvPr>
          <p:cNvSpPr txBox="1"/>
          <p:nvPr/>
        </p:nvSpPr>
        <p:spPr>
          <a:xfrm>
            <a:off x="16424910" y="7016876"/>
            <a:ext cx="114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0.326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892822-9CEB-6FF4-4DBB-C53393B829F2}"/>
              </a:ext>
            </a:extLst>
          </p:cNvPr>
          <p:cNvSpPr txBox="1"/>
          <p:nvPr/>
        </p:nvSpPr>
        <p:spPr>
          <a:xfrm>
            <a:off x="16424910" y="3406720"/>
            <a:ext cx="114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0.24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41B1F3-079C-2DC1-6BED-1E6D3036AFF9}"/>
              </a:ext>
            </a:extLst>
          </p:cNvPr>
          <p:cNvSpPr txBox="1"/>
          <p:nvPr/>
        </p:nvSpPr>
        <p:spPr>
          <a:xfrm>
            <a:off x="16424910" y="4216550"/>
            <a:ext cx="114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-0.07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B1DF6A-0D8F-91CD-F346-98747D8E0A4A}"/>
              </a:ext>
            </a:extLst>
          </p:cNvPr>
          <p:cNvSpPr txBox="1"/>
          <p:nvPr/>
        </p:nvSpPr>
        <p:spPr>
          <a:xfrm>
            <a:off x="16424910" y="4604891"/>
            <a:ext cx="114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-0.2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DB7CF3-2F31-5B8B-A6D6-4366C8F1FE2B}"/>
              </a:ext>
            </a:extLst>
          </p:cNvPr>
          <p:cNvSpPr txBox="1"/>
          <p:nvPr/>
        </p:nvSpPr>
        <p:spPr>
          <a:xfrm>
            <a:off x="16424910" y="4990541"/>
            <a:ext cx="1143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0.03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F006DB-0C4C-3B2E-266F-6D498D5CD749}"/>
              </a:ext>
            </a:extLst>
          </p:cNvPr>
          <p:cNvSpPr txBox="1"/>
          <p:nvPr/>
        </p:nvSpPr>
        <p:spPr>
          <a:xfrm>
            <a:off x="16424910" y="3813206"/>
            <a:ext cx="1253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0.02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406F56-0724-37A4-251B-40E3D60A5AE3}"/>
              </a:ext>
            </a:extLst>
          </p:cNvPr>
          <p:cNvSpPr/>
          <p:nvPr/>
        </p:nvSpPr>
        <p:spPr>
          <a:xfrm>
            <a:off x="8153400" y="2171700"/>
            <a:ext cx="1277094" cy="5334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31C40F-98A5-631C-9285-2551016FC92C}"/>
              </a:ext>
            </a:extLst>
          </p:cNvPr>
          <p:cNvSpPr txBox="1"/>
          <p:nvPr/>
        </p:nvSpPr>
        <p:spPr>
          <a:xfrm>
            <a:off x="8265648" y="2161351"/>
            <a:ext cx="10525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EDA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FD749367-6C72-2E1A-0664-064ED8FD06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82" y="6080465"/>
            <a:ext cx="5822312" cy="3406435"/>
          </a:xfrm>
          <a:prstGeom prst="rect">
            <a:avLst/>
          </a:prstGeom>
        </p:spPr>
      </p:pic>
      <p:pic>
        <p:nvPicPr>
          <p:cNvPr id="33" name="그림 32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53B2E308-3D68-354E-B1BC-C43312C05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772" y="2784564"/>
            <a:ext cx="5896608" cy="34064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>
            <a:grpSpLocks/>
          </p:cNvGrpSpPr>
          <p:nvPr/>
        </p:nvGrpSpPr>
        <p:grpSpPr>
          <a:xfrm>
            <a:off x="826135" y="1355725"/>
            <a:ext cx="16634460" cy="54610"/>
            <a:chOff x="826135" y="1355725"/>
            <a:chExt cx="16634460" cy="54610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6135" y="1355725"/>
              <a:ext cx="16634460" cy="54610"/>
            </a:xfrm>
            <a:prstGeom prst="rect">
              <a:avLst/>
            </a:prstGeom>
            <a:noFill/>
          </p:spPr>
        </p:pic>
      </p:grpSp>
      <p:grpSp>
        <p:nvGrpSpPr>
          <p:cNvPr id="1002" name="Group 5"/>
          <p:cNvGrpSpPr>
            <a:grpSpLocks/>
          </p:cNvGrpSpPr>
          <p:nvPr/>
        </p:nvGrpSpPr>
        <p:grpSpPr>
          <a:xfrm>
            <a:off x="826135" y="9625330"/>
            <a:ext cx="16634460" cy="54610"/>
            <a:chOff x="826135" y="9625330"/>
            <a:chExt cx="16634460" cy="54610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6135" y="9625330"/>
              <a:ext cx="16634460" cy="54610"/>
            </a:xfrm>
            <a:prstGeom prst="rect">
              <a:avLst/>
            </a:prstGeom>
            <a:noFill/>
          </p:spPr>
        </p:pic>
      </p:grpSp>
      <p:sp>
        <p:nvSpPr>
          <p:cNvPr id="8" name="Rect 0"/>
          <p:cNvSpPr txBox="1">
            <a:spLocks/>
          </p:cNvSpPr>
          <p:nvPr/>
        </p:nvSpPr>
        <p:spPr>
          <a:xfrm>
            <a:off x="12294236" y="9715500"/>
            <a:ext cx="5156200" cy="43088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sz="2200" b="1" dirty="0" err="1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머신러닝을</a:t>
            </a:r>
            <a:r>
              <a:rPr lang="en-US" sz="2200" b="1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 </a:t>
            </a:r>
            <a:r>
              <a:rPr lang="en-US" sz="2200" b="1" dirty="0" err="1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활용한</a:t>
            </a:r>
            <a:r>
              <a:rPr lang="en-US" sz="2200" b="1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 </a:t>
            </a:r>
            <a:r>
              <a:rPr lang="en-US" sz="2200" b="1" dirty="0" err="1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스타트업</a:t>
            </a:r>
            <a:r>
              <a:rPr lang="en-US" sz="2200" b="1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 </a:t>
            </a:r>
            <a:r>
              <a:rPr lang="en-US" sz="2200" b="1" dirty="0" err="1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매출</a:t>
            </a:r>
            <a:r>
              <a:rPr lang="en-US" sz="2200" b="1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 </a:t>
            </a:r>
            <a:r>
              <a:rPr lang="en-US" sz="2200" b="1" dirty="0" err="1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Light" charset="0"/>
              </a:rPr>
              <a:t>예측</a:t>
            </a:r>
            <a:endParaRPr lang="ko-KR" altLang="en-US" sz="2200" b="1" dirty="0">
              <a:solidFill>
                <a:srgbClr val="C1C1C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JK KR Light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758825" y="9726295"/>
            <a:ext cx="1908810" cy="4470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2200" b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분석할 것이5</a:t>
            </a:r>
            <a:endParaRPr lang="ko-KR" altLang="en-US" sz="2200" b="1">
              <a:solidFill>
                <a:srgbClr val="5D5D5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1752600" y="495300"/>
            <a:ext cx="6172835" cy="8318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800" b="1" spc="-90" dirty="0" err="1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4800" b="1" spc="-90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파이프라인</a:t>
            </a:r>
            <a:endParaRPr lang="ko-KR" altLang="en-US" sz="4800" b="1" dirty="0">
              <a:solidFill>
                <a:srgbClr val="5D5D5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927734" y="471805"/>
            <a:ext cx="977265" cy="8623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sz="5000" b="1" spc="-90" dirty="0">
                <a:solidFill>
                  <a:srgbClr val="C1C1C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CR Dotum" charset="0"/>
              </a:rPr>
              <a:t>03</a:t>
            </a:r>
            <a:endParaRPr lang="ko-KR" altLang="en-US" sz="5000" b="1" dirty="0">
              <a:solidFill>
                <a:srgbClr val="C1C1C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CR Dotum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7C6355-5D7D-794F-F69B-420716AE97EF}"/>
              </a:ext>
            </a:extLst>
          </p:cNvPr>
          <p:cNvSpPr txBox="1"/>
          <p:nvPr/>
        </p:nvSpPr>
        <p:spPr>
          <a:xfrm>
            <a:off x="1447800" y="1675130"/>
            <a:ext cx="5791200" cy="55399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투자라운드별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주요변수 분석</a:t>
            </a:r>
          </a:p>
        </p:txBody>
      </p:sp>
      <p:sp>
        <p:nvSpPr>
          <p:cNvPr id="1003" name="도형 2"/>
          <p:cNvSpPr>
            <a:spLocks/>
          </p:cNvSpPr>
          <p:nvPr/>
        </p:nvSpPr>
        <p:spPr>
          <a:xfrm>
            <a:off x="2667635" y="2435225"/>
            <a:ext cx="2280285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seed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4" name="도형 3"/>
          <p:cNvSpPr>
            <a:spLocks/>
          </p:cNvSpPr>
          <p:nvPr/>
        </p:nvSpPr>
        <p:spPr>
          <a:xfrm>
            <a:off x="5093970" y="2435225"/>
            <a:ext cx="2280285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seriesA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5" name="도형 4"/>
          <p:cNvSpPr>
            <a:spLocks/>
          </p:cNvSpPr>
          <p:nvPr/>
        </p:nvSpPr>
        <p:spPr>
          <a:xfrm>
            <a:off x="7520940" y="2435225"/>
            <a:ext cx="2280285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seriesB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6" name="도형 5"/>
          <p:cNvSpPr>
            <a:spLocks/>
          </p:cNvSpPr>
          <p:nvPr/>
        </p:nvSpPr>
        <p:spPr>
          <a:xfrm>
            <a:off x="9912985" y="2435225"/>
            <a:ext cx="2280285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seriesC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7" name="도형 6"/>
          <p:cNvSpPr>
            <a:spLocks/>
          </p:cNvSpPr>
          <p:nvPr/>
        </p:nvSpPr>
        <p:spPr>
          <a:xfrm>
            <a:off x="12294235" y="2435225"/>
            <a:ext cx="2280285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IPO, M&amp;A</a:t>
            </a:r>
            <a:endParaRPr lang="ko-KR" altLang="en-US" sz="25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0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205" y="3401060"/>
            <a:ext cx="11279505" cy="6075045"/>
          </a:xfrm>
          <a:prstGeom prst="rect">
            <a:avLst/>
          </a:prstGeom>
          <a:noFill/>
        </p:spPr>
      </p:pic>
      <p:sp>
        <p:nvSpPr>
          <p:cNvPr id="1009" name="도형 8"/>
          <p:cNvSpPr>
            <a:spLocks/>
          </p:cNvSpPr>
          <p:nvPr/>
        </p:nvSpPr>
        <p:spPr>
          <a:xfrm>
            <a:off x="6512560" y="3026410"/>
            <a:ext cx="1851660" cy="1673860"/>
          </a:xfrm>
          <a:prstGeom prst="ellipse">
            <a:avLst/>
          </a:prstGeom>
          <a:gradFill rotWithShape="1">
            <a:gsLst>
              <a:gs pos="13000">
                <a:srgbClr val="BFD4FE"/>
              </a:gs>
              <a:gs pos="79000">
                <a:srgbClr val="A3C4FF">
                  <a:alpha val="10000"/>
                </a:srgbClr>
              </a:gs>
              <a:gs pos="100000">
                <a:srgbClr val="E6EDFF"/>
              </a:gs>
            </a:gsLst>
            <a:lin ang="16200000"/>
          </a:gradFill>
          <a:ln w="9525" cap="flat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/>
            </a:gra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231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Pages>19</Pages>
  <Words>695</Words>
  <Characters>0</Characters>
  <Application>Microsoft Office PowerPoint</Application>
  <DocSecurity>0</DocSecurity>
  <PresentationFormat>사용자 지정</PresentationFormat>
  <Lines>0</Lines>
  <Paragraphs>306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HCR Dotum</vt:lpstr>
      <vt:lpstr>Noto Sans CJK KR Bold</vt:lpstr>
      <vt:lpstr>Noto Sans CJK KR Light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aischool236</cp:lastModifiedBy>
  <cp:revision>7</cp:revision>
  <dcterms:modified xsi:type="dcterms:W3CDTF">2023-08-17T00:46:07Z</dcterms:modified>
  <cp:version>9.104.180.50690</cp:version>
</cp:coreProperties>
</file>